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 id="2147483650" r:id="rId5"/>
    <p:sldMasterId id="2147483719" r:id="rId6"/>
    <p:sldMasterId id="2147483702" r:id="rId7"/>
    <p:sldMasterId id="2147483704" r:id="rId8"/>
  </p:sldMasterIdLst>
  <p:notesMasterIdLst>
    <p:notesMasterId r:id="rId22"/>
  </p:notesMasterIdLst>
  <p:sldIdLst>
    <p:sldId id="256" r:id="rId9"/>
    <p:sldId id="457" r:id="rId10"/>
    <p:sldId id="421" r:id="rId11"/>
    <p:sldId id="341" r:id="rId12"/>
    <p:sldId id="468" r:id="rId13"/>
    <p:sldId id="459" r:id="rId14"/>
    <p:sldId id="464" r:id="rId15"/>
    <p:sldId id="465" r:id="rId16"/>
    <p:sldId id="466" r:id="rId17"/>
    <p:sldId id="460" r:id="rId18"/>
    <p:sldId id="440" r:id="rId19"/>
    <p:sldId id="432" r:id="rId20"/>
    <p:sldId id="429" r:id="rId21"/>
  </p:sldIdLst>
  <p:sldSz cx="12192000" cy="6858000"/>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11015-7428-9A7E-6547-F503F3CA2B28}" name="Tracy Kewley" initials="TK" userId="f5d03b189553eb9e" providerId="Windows Live"/>
  <p188:author id="{C954B860-CEE6-0E18-DD51-A12D3E9B206F}" name="Charlotte Raby" initials="CR" userId="S::craby@wandlelearningpartnership.org.uk::20cc37f3-5b0f-4c5a-a0b7-8f276c615243" providerId="AD"/>
  <p188:author id="{CE07B5FA-50CB-BF89-AFFB-5559C5452DA1}" name="Duffy Parry" initials="DP" userId="Anonymous_Duffy Parr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Raby" initials="CR" lastIdx="5" clrIdx="0"/>
  <p:cmAuthor id="2" name="Duffy Parry" initials="DP" lastIdx="1" clrIdx="1"/>
  <p:cmAuthor id="3" name="Duffy Parry" initials="DP [2]" lastIdx="1" clrIdx="2"/>
  <p:cmAuthor id="4" name="Duffy Parry" initials="DP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E32"/>
    <a:srgbClr val="ED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Veryard" userId="15e3b000-9e29-41fa-9699-fa782ce6f00f" providerId="ADAL" clId="{BC995DD3-BABD-4548-B31B-E6986AFEEC9D}"/>
    <pc:docChg chg="custSel delSld modSld">
      <pc:chgData name="Joanne Veryard" userId="15e3b000-9e29-41fa-9699-fa782ce6f00f" providerId="ADAL" clId="{BC995DD3-BABD-4548-B31B-E6986AFEEC9D}" dt="2026-04-02T08:56:23.072" v="4" actId="14100"/>
      <pc:docMkLst>
        <pc:docMk/>
      </pc:docMkLst>
      <pc:sldChg chg="delSp modSp mod delAnim">
        <pc:chgData name="Joanne Veryard" userId="15e3b000-9e29-41fa-9699-fa782ce6f00f" providerId="ADAL" clId="{BC995DD3-BABD-4548-B31B-E6986AFEEC9D}" dt="2026-04-02T08:56:23.072" v="4" actId="14100"/>
        <pc:sldMkLst>
          <pc:docMk/>
          <pc:sldMk cId="820030143" sldId="468"/>
        </pc:sldMkLst>
        <pc:spChg chg="mod">
          <ac:chgData name="Joanne Veryard" userId="15e3b000-9e29-41fa-9699-fa782ce6f00f" providerId="ADAL" clId="{BC995DD3-BABD-4548-B31B-E6986AFEEC9D}" dt="2026-04-02T08:56:23.072" v="4" actId="14100"/>
          <ac:spMkLst>
            <pc:docMk/>
            <pc:sldMk cId="820030143" sldId="468"/>
            <ac:spMk id="4" creationId="{00000000-0000-0000-0000-000000000000}"/>
          </ac:spMkLst>
        </pc:spChg>
        <pc:picChg chg="del">
          <ac:chgData name="Joanne Veryard" userId="15e3b000-9e29-41fa-9699-fa782ce6f00f" providerId="ADAL" clId="{BC995DD3-BABD-4548-B31B-E6986AFEEC9D}" dt="2026-04-02T08:56:17.564" v="3" actId="478"/>
          <ac:picMkLst>
            <pc:docMk/>
            <pc:sldMk cId="820030143" sldId="468"/>
            <ac:picMk id="5" creationId="{619B5458-B127-2FFC-7F26-A997D4559752}"/>
          </ac:picMkLst>
        </pc:picChg>
        <pc:picChg chg="del">
          <ac:chgData name="Joanne Veryard" userId="15e3b000-9e29-41fa-9699-fa782ce6f00f" providerId="ADAL" clId="{BC995DD3-BABD-4548-B31B-E6986AFEEC9D}" dt="2026-04-02T08:56:15.446" v="2" actId="478"/>
          <ac:picMkLst>
            <pc:docMk/>
            <pc:sldMk cId="820030143" sldId="468"/>
            <ac:picMk id="6" creationId="{2995D207-BDE2-EC01-34D6-1C7281562511}"/>
          </ac:picMkLst>
        </pc:picChg>
      </pc:sldChg>
      <pc:sldChg chg="del">
        <pc:chgData name="Joanne Veryard" userId="15e3b000-9e29-41fa-9699-fa782ce6f00f" providerId="ADAL" clId="{BC995DD3-BABD-4548-B31B-E6986AFEEC9D}" dt="2026-04-02T08:55:46.052" v="1" actId="2696"/>
        <pc:sldMkLst>
          <pc:docMk/>
          <pc:sldMk cId="370622072" sldId="470"/>
        </pc:sldMkLst>
      </pc:sldChg>
      <pc:sldChg chg="del">
        <pc:chgData name="Joanne Veryard" userId="15e3b000-9e29-41fa-9699-fa782ce6f00f" providerId="ADAL" clId="{BC995DD3-BABD-4548-B31B-E6986AFEEC9D}" dt="2026-04-02T08:55:07.846" v="0" actId="2696"/>
        <pc:sldMkLst>
          <pc:docMk/>
          <pc:sldMk cId="235888680"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6AF1521-527F-9A4A-B206-9C642680D718}"/>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A5C551B8-6B7A-B445-8A47-DCE3FB8E68C8}"/>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extLst>
      <p:ext uri="{BB962C8B-B14F-4D97-AF65-F5344CB8AC3E}">
        <p14:creationId xmlns:p14="http://schemas.microsoft.com/office/powerpoint/2010/main" val="331968543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0DF8A2E6-9C85-B947-9248-60269C7C293F}"/>
              </a:ext>
            </a:extLst>
          </p:cNvPr>
          <p:cNvSpPr>
            <a:spLocks noGrp="1" noRot="1" noChangeAspect="1" noTextEdit="1"/>
          </p:cNvSpPr>
          <p:nvPr>
            <p:ph type="sldImg"/>
          </p:nvPr>
        </p:nvSpPr>
        <p:spPr>
          <a:xfrm>
            <a:off x="381000" y="685800"/>
            <a:ext cx="6096000" cy="3429000"/>
          </a:xfrm>
        </p:spPr>
      </p:sp>
      <p:sp>
        <p:nvSpPr>
          <p:cNvPr id="14338" name="Notes Placeholder 2">
            <a:extLst>
              <a:ext uri="{FF2B5EF4-FFF2-40B4-BE49-F238E27FC236}">
                <a16:creationId xmlns:a16="http://schemas.microsoft.com/office/drawing/2014/main" id="{71E924FA-A663-404C-B461-BD34C4D994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a:cs typeface="Calibri"/>
              </a:rPr>
              <a:t>For this presentation, you will need to </a:t>
            </a:r>
            <a:r>
              <a:rPr lang="en-US" altLang="en-US" b="1">
                <a:latin typeface="Calibri"/>
                <a:cs typeface="Calibri"/>
              </a:rPr>
              <a:t>download and print out the following resources and information for parents:</a:t>
            </a:r>
          </a:p>
          <a:p>
            <a:pPr marL="171450" indent="-171450">
              <a:buFont typeface="Arial" panose="020B0604020202020204" pitchFamily="34" charset="0"/>
              <a:buChar char="•"/>
            </a:pPr>
            <a:r>
              <a:rPr lang="en-US" altLang="en-US">
                <a:latin typeface="Calibri"/>
                <a:cs typeface="Calibri"/>
              </a:rPr>
              <a:t>the parent</a:t>
            </a:r>
            <a:r>
              <a:rPr lang="en-US">
                <a:latin typeface="Calibri"/>
                <a:ea typeface="Calibri"/>
                <a:cs typeface="Calibri"/>
              </a:rPr>
              <a:t> </a:t>
            </a:r>
            <a:r>
              <a:rPr lang="en-US">
                <a:latin typeface="Calibri" panose="020F0502020204030204" pitchFamily="34" charset="0"/>
                <a:ea typeface="Calibri"/>
                <a:cs typeface="Calibri" panose="020F0502020204030204" pitchFamily="34" charset="0"/>
              </a:rPr>
              <a:t>handout </a:t>
            </a:r>
            <a:r>
              <a:rPr lang="en-US" b="0">
                <a:latin typeface="Calibri" panose="020F0502020204030204" pitchFamily="34" charset="0"/>
                <a:ea typeface="Calibri"/>
                <a:cs typeface="Calibri" panose="020F0502020204030204" pitchFamily="34" charset="0"/>
              </a:rPr>
              <a:t>‘</a:t>
            </a:r>
            <a:r>
              <a:rPr lang="en-GB" b="0">
                <a:effectLst/>
                <a:latin typeface="Calibri" panose="020F0502020204030204" pitchFamily="34" charset="0"/>
                <a:cs typeface="Calibri" panose="020F0502020204030204" pitchFamily="34" charset="0"/>
              </a:rPr>
              <a:t>Your child’s reading journey – Year 1 Phonics Screening Check’</a:t>
            </a:r>
          </a:p>
          <a:p>
            <a:pPr marL="171450" indent="-171450">
              <a:buFont typeface="Arial"/>
              <a:buChar char="•"/>
            </a:pPr>
            <a:r>
              <a:rPr lang="en-US">
                <a:latin typeface="Calibri"/>
                <a:cs typeface="Calibri"/>
              </a:rPr>
              <a:t>‘Grow the code’ chart/mat</a:t>
            </a:r>
          </a:p>
          <a:p>
            <a:pPr marL="0" indent="0">
              <a:buFont typeface="Arial"/>
              <a:buNone/>
            </a:pPr>
            <a:endParaRPr lang="en-US">
              <a:latin typeface="Calibri"/>
              <a:ea typeface="Calibri"/>
              <a:cs typeface="Calibri"/>
            </a:endParaRPr>
          </a:p>
          <a:p>
            <a:pPr marL="0" marR="0" lvl="0" indent="0" algn="l" defTabSz="914400" rtl="0" eaLnBrk="0" fontAlgn="base" latinLnBrk="0" hangingPunct="0">
              <a:lnSpc>
                <a:spcPct val="100000"/>
              </a:lnSpc>
              <a:spcBef>
                <a:spcPct val="0"/>
              </a:spcBef>
              <a:spcAft>
                <a:spcPct val="0"/>
              </a:spcAft>
              <a:buClrTx/>
              <a:buSzTx/>
              <a:buFont typeface="Arial"/>
              <a:buNone/>
              <a:tabLst/>
              <a:defRPr/>
            </a:pPr>
            <a:r>
              <a:rPr lang="en-US" i="0">
                <a:latin typeface="Calibri"/>
                <a:cs typeface="Calibri"/>
              </a:rPr>
              <a:t>You will need: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i="0">
                <a:latin typeface="Calibri"/>
                <a:cs typeface="Calibri"/>
              </a:rPr>
              <a:t>access to the Little Wandle website</a:t>
            </a:r>
            <a:endParaRPr lang="en-US" i="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i="0">
                <a:latin typeface="Calibri"/>
                <a:cs typeface="Calibri"/>
              </a:rPr>
              <a:t>a copy of the Little Wandle Glossary (in Getting started/Teaching).</a:t>
            </a:r>
          </a:p>
          <a:p>
            <a:endParaRPr lang="en-US" altLang="en-US"/>
          </a:p>
        </p:txBody>
      </p:sp>
    </p:spTree>
    <p:extLst>
      <p:ext uri="{BB962C8B-B14F-4D97-AF65-F5344CB8AC3E}">
        <p14:creationId xmlns:p14="http://schemas.microsoft.com/office/powerpoint/2010/main" val="149861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55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a:t>
            </a:r>
            <a:r>
              <a:rPr lang="en-GB">
                <a:latin typeface="Calibri"/>
                <a:cs typeface="Calibri"/>
              </a:rPr>
              <a:t>introduce the values of</a:t>
            </a:r>
            <a:r>
              <a:rPr lang="en-GB" baseline="0">
                <a:latin typeface="Calibri"/>
                <a:cs typeface="Calibri"/>
              </a:rPr>
              <a:t> </a:t>
            </a:r>
            <a:r>
              <a:rPr lang="en-GB">
                <a:latin typeface="Calibri"/>
                <a:cs typeface="Calibri"/>
              </a:rPr>
              <a:t>reading at home.</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GB" b="0" i="1">
              <a:latin typeface="Calibri"/>
              <a:ea typeface="Calibri"/>
              <a:cs typeface="Calibri"/>
            </a:endParaRPr>
          </a:p>
          <a:p>
            <a:pPr marL="171450" indent="-171450">
              <a:buFont typeface="Arial"/>
              <a:buChar char="•"/>
            </a:pPr>
            <a:r>
              <a:rPr lang="en-GB" i="1">
                <a:latin typeface="Calibri"/>
                <a:ea typeface="Calibri"/>
                <a:cs typeface="Calibri"/>
              </a:rPr>
              <a:t>You play a crucial part in your child's reading and the most important thing you can do is read with them. </a:t>
            </a:r>
          </a:p>
          <a:p>
            <a:pPr marL="171450" indent="-171450">
              <a:buFont typeface="Arial"/>
              <a:buChar char="•"/>
            </a:pPr>
            <a:r>
              <a:rPr lang="en-GB" i="0">
                <a:latin typeface="Calibri"/>
                <a:ea typeface="Calibri"/>
                <a:cs typeface="Calibri"/>
              </a:rPr>
              <a:t>Read the slide.</a:t>
            </a:r>
          </a:p>
          <a:p>
            <a:pPr marL="171450" indent="-171450">
              <a:buFont typeface="Arial"/>
              <a:buChar char="•"/>
            </a:pPr>
            <a:r>
              <a:rPr lang="en-GB" i="1"/>
              <a:t>Celebrate child’s success at school.</a:t>
            </a:r>
          </a:p>
          <a:p>
            <a:pPr marL="171450" indent="-171450">
              <a:buFont typeface="Arial"/>
              <a:buChar char="•"/>
            </a:pPr>
            <a:r>
              <a:rPr lang="en-GB" i="1"/>
              <a:t>Make time for reading at home!</a:t>
            </a:r>
          </a:p>
        </p:txBody>
      </p:sp>
    </p:spTree>
    <p:extLst>
      <p:ext uri="{BB962C8B-B14F-4D97-AF65-F5344CB8AC3E}">
        <p14:creationId xmlns:p14="http://schemas.microsoft.com/office/powerpoint/2010/main" val="326918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a:t>
            </a:r>
            <a:r>
              <a:rPr lang="en-GB">
                <a:latin typeface="Calibri"/>
                <a:cs typeface="Calibri"/>
              </a:rPr>
              <a:t>give guidance on reading the decodable</a:t>
            </a:r>
            <a:r>
              <a:rPr lang="en-GB" baseline="0">
                <a:latin typeface="Calibri"/>
                <a:cs typeface="Calibri"/>
              </a:rPr>
              <a:t> book at home.</a:t>
            </a:r>
            <a:endParaRPr lang="en-US"/>
          </a:p>
          <a:p>
            <a:endParaRPr lang="en-GB">
              <a:latin typeface="Calibri"/>
              <a:cs typeface="Calibri"/>
            </a:endParaRPr>
          </a:p>
          <a:p>
            <a:pPr marL="0" indent="0">
              <a:buFont typeface="Arial" charset="0"/>
              <a:buNone/>
            </a:pPr>
            <a:r>
              <a:rPr lang="en-GB" b="1">
                <a:latin typeface="Calibri"/>
                <a:cs typeface="Calibri"/>
              </a:rPr>
              <a:t>Suggested script:</a:t>
            </a:r>
          </a:p>
          <a:p>
            <a:pPr marL="171450" indent="-171450">
              <a:buFont typeface="Arial" charset="0"/>
              <a:buChar char="•"/>
            </a:pPr>
            <a:r>
              <a:rPr lang="en-US" i="1"/>
              <a:t>Children shouldn’t find reading</a:t>
            </a:r>
            <a:r>
              <a:rPr lang="en-US" i="1" baseline="0"/>
              <a:t> their phonics book hard! </a:t>
            </a:r>
          </a:p>
          <a:p>
            <a:pPr marL="171450" indent="-171450">
              <a:buFont typeface="Arial" charset="0"/>
              <a:buChar char="•"/>
            </a:pPr>
            <a:r>
              <a:rPr lang="en-US" i="1" baseline="0"/>
              <a:t>We want them to bring a book home that they can read mostly fluently.</a:t>
            </a:r>
            <a:endParaRPr lang="en-US" i="1"/>
          </a:p>
        </p:txBody>
      </p:sp>
    </p:spTree>
    <p:extLst>
      <p:ext uri="{BB962C8B-B14F-4D97-AF65-F5344CB8AC3E}">
        <p14:creationId xmlns:p14="http://schemas.microsoft.com/office/powerpoint/2010/main" val="334059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a:t>
            </a:r>
            <a:r>
              <a:rPr lang="en-GB">
                <a:latin typeface="Calibri"/>
                <a:cs typeface="Calibri"/>
              </a:rPr>
              <a:t>give guidance on</a:t>
            </a:r>
            <a:r>
              <a:rPr lang="en-GB" baseline="0">
                <a:latin typeface="Calibri"/>
                <a:cs typeface="Calibri"/>
              </a:rPr>
              <a:t> </a:t>
            </a:r>
            <a:r>
              <a:rPr lang="en-GB">
                <a:latin typeface="Calibri"/>
                <a:cs typeface="Calibri"/>
              </a:rPr>
              <a:t>reading the shared book at home.</a:t>
            </a:r>
          </a:p>
          <a:p>
            <a:pPr marL="171450" indent="-171450">
              <a:buFont typeface="Arial"/>
              <a:buChar char="•"/>
            </a:pPr>
            <a:endParaRPr lang="en-GB">
              <a:latin typeface="Calibri"/>
              <a:cs typeface="Calibri"/>
            </a:endParaRPr>
          </a:p>
          <a:p>
            <a:pPr marL="0" indent="0">
              <a:buFont typeface="Arial" charset="0"/>
              <a:buNone/>
            </a:pPr>
            <a:r>
              <a:rPr lang="en-GB" b="1">
                <a:latin typeface="Calibri"/>
                <a:cs typeface="Calibri"/>
              </a:rPr>
              <a:t>Suggested script:</a:t>
            </a:r>
            <a:endParaRPr lang="en-GB" b="1"/>
          </a:p>
          <a:p>
            <a:pPr marL="171450" indent="-171450">
              <a:buFont typeface="Arial"/>
              <a:buChar char="•"/>
            </a:pPr>
            <a:r>
              <a:rPr lang="en-GB" i="1">
                <a:latin typeface="Calibri"/>
                <a:cs typeface="Calibri"/>
              </a:rPr>
              <a:t>Reading to your child daily can open a variety of doors to your child's education, imagination</a:t>
            </a:r>
            <a:r>
              <a:rPr lang="en-GB" i="1" baseline="0">
                <a:latin typeface="Calibri"/>
                <a:cs typeface="Calibri"/>
              </a:rPr>
              <a:t> and</a:t>
            </a:r>
            <a:r>
              <a:rPr lang="en-GB" i="1">
                <a:latin typeface="Calibri"/>
                <a:cs typeface="Calibri"/>
              </a:rPr>
              <a:t> well-being.</a:t>
            </a:r>
          </a:p>
          <a:p>
            <a:pPr marL="171450" indent="-171450">
              <a:buFont typeface="Arial"/>
              <a:buChar char="•"/>
            </a:pPr>
            <a:r>
              <a:rPr lang="en-GB" i="0">
                <a:latin typeface="Calibri"/>
                <a:cs typeface="Calibri"/>
              </a:rPr>
              <a:t>Read the slide.</a:t>
            </a:r>
            <a:endParaRPr lang="en-GB" i="0"/>
          </a:p>
          <a:p>
            <a:pPr marL="171450" indent="-171450">
              <a:buFont typeface="Arial"/>
              <a:buChar char="•"/>
            </a:pPr>
            <a:r>
              <a:rPr lang="en-GB" i="1">
                <a:latin typeface="Calibri"/>
                <a:cs typeface="Calibri"/>
              </a:rPr>
              <a:t>As a school, we also prioritise reading to the children daily to encourage the love of reading.</a:t>
            </a:r>
          </a:p>
          <a:p>
            <a:pPr marL="171450" indent="-171450">
              <a:buFont typeface="Arial"/>
              <a:buChar char="•"/>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333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639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Sans-Serif"/>
              <a:buNone/>
            </a:pPr>
            <a:r>
              <a:rPr lang="en-GB" b="1">
                <a:latin typeface="Calibri"/>
                <a:cs typeface="Calibri"/>
              </a:rPr>
              <a:t>Slide purpose:</a:t>
            </a:r>
          </a:p>
          <a:p>
            <a:pPr marL="171450" indent="-171450">
              <a:buFont typeface="Arial" panose="020B0604020202020204" pitchFamily="34" charset="0"/>
              <a:buChar char="•"/>
            </a:pPr>
            <a:r>
              <a:rPr lang="en-GB" b="0">
                <a:latin typeface="Calibri"/>
                <a:cs typeface="Calibri"/>
              </a:rPr>
              <a:t>To provide s</a:t>
            </a:r>
            <a:r>
              <a:rPr lang="en-GB">
                <a:latin typeface="Calibri"/>
                <a:cs typeface="Calibri"/>
              </a:rPr>
              <a:t>imple definitions of key terminology</a:t>
            </a:r>
            <a:r>
              <a:rPr lang="en-GB" b="0">
                <a:latin typeface="Calibri"/>
                <a:cs typeface="Calibri"/>
              </a:rPr>
              <a:t>. </a:t>
            </a:r>
          </a:p>
          <a:p>
            <a:pPr marL="171450" indent="-171450">
              <a:buFont typeface="Arial,Sans-Serif"/>
              <a:buChar char="•"/>
            </a:pPr>
            <a:endParaRPr lang="en-GB"/>
          </a:p>
          <a:p>
            <a:pPr marL="0" indent="0">
              <a:buFont typeface="Arial,Sans-Serif"/>
              <a:buNone/>
            </a:pPr>
            <a:r>
              <a:rPr lang="en-GB" b="1">
                <a:latin typeface="Calibri"/>
                <a:cs typeface="Calibri"/>
              </a:rPr>
              <a:t>Suggested script:</a:t>
            </a:r>
            <a:endParaRPr lang="en-US" b="0" i="0">
              <a:latin typeface="Calibri"/>
              <a:cs typeface="Calibri"/>
            </a:endParaRPr>
          </a:p>
          <a:p>
            <a:pPr marL="171450" indent="-171450">
              <a:buFont typeface="Arial,Sans-Serif"/>
              <a:buChar char="•"/>
            </a:pPr>
            <a:r>
              <a:rPr lang="en-US" i="0">
                <a:latin typeface="Calibri"/>
                <a:cs typeface="Calibri"/>
              </a:rPr>
              <a:t>Review what each word means – use our glossary to help: https://</a:t>
            </a:r>
            <a:r>
              <a:rPr lang="en-US" i="0" err="1">
                <a:latin typeface="Calibri"/>
                <a:cs typeface="Calibri"/>
              </a:rPr>
              <a:t>www.littlewandlelettersandsounds.org.uk</a:t>
            </a:r>
            <a:r>
              <a:rPr lang="en-US" i="0">
                <a:latin typeface="Calibri"/>
                <a:cs typeface="Calibri"/>
              </a:rPr>
              <a:t>/resources/my-letters-and-sounds/getting-started/</a:t>
            </a:r>
          </a:p>
          <a:p>
            <a:pPr marL="171450" indent="-171450">
              <a:buFont typeface="Arial,Sans-Serif"/>
              <a:buChar char="•"/>
            </a:pPr>
            <a:r>
              <a:rPr lang="en-US" i="1"/>
              <a:t>Children</a:t>
            </a:r>
            <a:r>
              <a:rPr lang="en-US" i="1" baseline="0"/>
              <a:t> will have already learned most of these terms. In Y1, split digraphs are introduced </a:t>
            </a:r>
            <a:r>
              <a:rPr lang="en-US" i="0" baseline="0"/>
              <a:t>(see glossary for definition).</a:t>
            </a:r>
          </a:p>
          <a:p>
            <a:endParaRPr lang="en-US" i="1"/>
          </a:p>
          <a:p>
            <a:endParaRPr lang="en-US"/>
          </a:p>
        </p:txBody>
      </p:sp>
    </p:spTree>
    <p:extLst>
      <p:ext uri="{BB962C8B-B14F-4D97-AF65-F5344CB8AC3E}">
        <p14:creationId xmlns:p14="http://schemas.microsoft.com/office/powerpoint/2010/main" val="98536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provide an overview of the progression children have made.</a:t>
            </a:r>
          </a:p>
          <a:p>
            <a:endParaRPr lang="en-US">
              <a:latin typeface="Calibri"/>
              <a:cs typeface="Calibri"/>
            </a:endParaRPr>
          </a:p>
          <a:p>
            <a:pPr marL="0" indent="0">
              <a:buFont typeface="Arial"/>
              <a:buNone/>
            </a:pPr>
            <a:r>
              <a:rPr lang="en-US" b="1">
                <a:latin typeface="Calibri"/>
                <a:cs typeface="Calibri"/>
              </a:rPr>
              <a:t>Suggested script</a:t>
            </a:r>
          </a:p>
          <a:p>
            <a:pPr marL="171450" indent="-171450">
              <a:buFont typeface="Arial"/>
              <a:buChar char="•"/>
            </a:pPr>
            <a:r>
              <a:rPr lang="en-US" i="1">
                <a:latin typeface="Calibri"/>
                <a:cs typeface="Calibri"/>
              </a:rPr>
              <a:t>Your</a:t>
            </a:r>
            <a:r>
              <a:rPr lang="en-US" i="1" baseline="0">
                <a:latin typeface="Calibri"/>
                <a:cs typeface="Calibri"/>
              </a:rPr>
              <a:t> child has </a:t>
            </a:r>
            <a:r>
              <a:rPr lang="en-US" i="1" baseline="0"/>
              <a:t>now learned most of the phonics progression. </a:t>
            </a:r>
            <a:endParaRPr lang="en-US" i="1"/>
          </a:p>
        </p:txBody>
      </p:sp>
    </p:spTree>
    <p:extLst>
      <p:ext uri="{BB962C8B-B14F-4D97-AF65-F5344CB8AC3E}">
        <p14:creationId xmlns:p14="http://schemas.microsoft.com/office/powerpoint/2010/main" val="196453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provide an overview of P</a:t>
            </a:r>
            <a:r>
              <a:rPr lang="en-GB" err="1">
                <a:latin typeface="Calibri"/>
                <a:cs typeface="Calibri"/>
              </a:rPr>
              <a:t>hase</a:t>
            </a:r>
            <a:r>
              <a:rPr lang="en-GB">
                <a:latin typeface="Calibri"/>
                <a:cs typeface="Calibri"/>
              </a:rPr>
              <a:t> 5</a:t>
            </a:r>
            <a:r>
              <a:rPr lang="en-GB" baseline="0">
                <a:latin typeface="Calibri"/>
                <a:cs typeface="Calibri"/>
              </a:rPr>
              <a:t> </a:t>
            </a:r>
            <a:r>
              <a:rPr lang="en-GB">
                <a:latin typeface="Calibri"/>
                <a:cs typeface="Calibri"/>
              </a:rPr>
              <a:t>'Grow the code'</a:t>
            </a:r>
            <a:endParaRPr lang="en-GB">
              <a:cs typeface="Calibri"/>
            </a:endParaRPr>
          </a:p>
          <a:p>
            <a:endParaRPr lang="en-GB">
              <a:latin typeface="Calibri"/>
              <a:cs typeface="Calibri"/>
            </a:endParaRPr>
          </a:p>
          <a:p>
            <a:pPr marL="0" indent="0">
              <a:buFont typeface="Arial,Sans-Serif"/>
              <a:buNone/>
            </a:pPr>
            <a:r>
              <a:rPr lang="en-US" b="1">
                <a:latin typeface="Calibri"/>
                <a:cs typeface="Calibri"/>
              </a:rPr>
              <a:t>Suggested script:</a:t>
            </a:r>
            <a:endParaRPr lang="en-US" b="0">
              <a:latin typeface="Calibri"/>
              <a:cs typeface="Calibri"/>
            </a:endParaRPr>
          </a:p>
          <a:p>
            <a:pPr marL="171450" indent="-171450">
              <a:buFont typeface="Arial,Sans-Serif"/>
              <a:buChar char="•"/>
            </a:pPr>
            <a:r>
              <a:rPr lang="en-US" i="1" baseline="0">
                <a:latin typeface="Calibri"/>
                <a:cs typeface="Calibri"/>
              </a:rPr>
              <a:t>The children learn the last set of graphemes, including ones with alternative pronunciations. </a:t>
            </a:r>
            <a:endParaRPr lang="en-US" i="0" baseline="0">
              <a:latin typeface="Calibri" panose="020F0502020204030204" pitchFamily="34" charset="0"/>
              <a:cs typeface="Calibri" panose="020F0502020204030204" pitchFamily="34" charset="0"/>
            </a:endParaRPr>
          </a:p>
          <a:p>
            <a:pPr marL="171450" indent="-171450">
              <a:buFont typeface="Arial,Sans-Serif"/>
              <a:buChar char="•"/>
            </a:pPr>
            <a:r>
              <a:rPr lang="en-US" i="0">
                <a:latin typeface="Calibri"/>
                <a:cs typeface="Calibri"/>
              </a:rPr>
              <a:t>Play the video which explains how we teach Phase 5. (The first 20 seconds repeats the ‘How to say the sounds’ video but then goes on to explain what the alternative graphemes are for the sound /ai/).</a:t>
            </a:r>
          </a:p>
          <a:p>
            <a:pPr marL="171450" indent="-171450">
              <a:buFont typeface="Arial,Sans-Serif"/>
              <a:buChar char="•"/>
            </a:pPr>
            <a:r>
              <a:rPr lang="en-US" i="1" baseline="0">
                <a:latin typeface="Calibri"/>
                <a:cs typeface="Calibri"/>
              </a:rPr>
              <a:t>Children will also learn to ‘grow the code’ and will explore different ways of spelling the same phoneme and reading the same grapheme.</a:t>
            </a:r>
            <a:endParaRPr lang="en-US" i="0" baseline="0">
              <a:latin typeface="Calibri" panose="020F0502020204030204" pitchFamily="34" charset="0"/>
              <a:cs typeface="Calibri" panose="020F0502020204030204" pitchFamily="34" charset="0"/>
            </a:endParaRPr>
          </a:p>
          <a:p>
            <a:pPr marL="171450" indent="-171450">
              <a:buFont typeface="Arial,Sans-Serif"/>
              <a:buChar char="•"/>
            </a:pPr>
            <a:r>
              <a:rPr lang="en-US" i="1" baseline="0"/>
              <a:t>Children learn strategies so that they can distinguish between the same grapheme but different phoneme and the same phoneme but different grapheme. ‘Growing the code’ will support children as they get older with accurate spelling.</a:t>
            </a:r>
            <a:endParaRPr lang="en-US" i="1"/>
          </a:p>
        </p:txBody>
      </p:sp>
    </p:spTree>
    <p:extLst>
      <p:ext uri="{BB962C8B-B14F-4D97-AF65-F5344CB8AC3E}">
        <p14:creationId xmlns:p14="http://schemas.microsoft.com/office/powerpoint/2010/main" val="298505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000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introduce </a:t>
            </a:r>
            <a:r>
              <a:rPr lang="en-GB">
                <a:latin typeface="Calibri"/>
                <a:cs typeface="Calibri"/>
              </a:rPr>
              <a:t>the Phonics Screening Check.</a:t>
            </a:r>
            <a:endParaRPr lang="en-GB">
              <a:cs typeface="Calibri"/>
            </a:endParaRPr>
          </a:p>
          <a:p>
            <a:endParaRPr lang="en-GB">
              <a:latin typeface="Calibri"/>
              <a:cs typeface="Calibri"/>
            </a:endParaRPr>
          </a:p>
          <a:p>
            <a:pPr marL="0" indent="0">
              <a:buFont typeface="Arial,Sans-Serif"/>
              <a:buNone/>
            </a:pPr>
            <a:r>
              <a:rPr lang="en-US" b="1">
                <a:latin typeface="Calibri"/>
                <a:cs typeface="Calibri"/>
              </a:rPr>
              <a:t>Suggested script:</a:t>
            </a:r>
            <a:endParaRPr lang="en-US" b="0">
              <a:latin typeface="Calibri"/>
              <a:cs typeface="Calibri"/>
            </a:endParaRPr>
          </a:p>
          <a:p>
            <a:pPr marL="171450" indent="-171450">
              <a:buFont typeface="Arial,Sans-Serif"/>
              <a:buChar char="•"/>
            </a:pPr>
            <a:r>
              <a:rPr lang="en-GB" i="0"/>
              <a:t>Read the slide.</a:t>
            </a:r>
          </a:p>
        </p:txBody>
      </p:sp>
    </p:spTree>
    <p:extLst>
      <p:ext uri="{BB962C8B-B14F-4D97-AF65-F5344CB8AC3E}">
        <p14:creationId xmlns:p14="http://schemas.microsoft.com/office/powerpoint/2010/main" val="138697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provide an o</a:t>
            </a:r>
            <a:r>
              <a:rPr lang="en-GB" err="1">
                <a:latin typeface="Calibri"/>
                <a:cs typeface="Calibri"/>
              </a:rPr>
              <a:t>verview</a:t>
            </a:r>
            <a:r>
              <a:rPr lang="en-GB" baseline="0">
                <a:latin typeface="Calibri"/>
                <a:cs typeface="Calibri"/>
              </a:rPr>
              <a:t> </a:t>
            </a:r>
            <a:r>
              <a:rPr lang="en-GB">
                <a:latin typeface="Calibri"/>
                <a:cs typeface="Calibri"/>
              </a:rPr>
              <a:t>of the Phonics Screening Check.</a:t>
            </a:r>
            <a:endParaRPr lang="en-GB">
              <a:cs typeface="Calibri"/>
            </a:endParaRPr>
          </a:p>
          <a:p>
            <a:endParaRPr lang="en-GB">
              <a:latin typeface="Calibri"/>
              <a:cs typeface="Calibri"/>
            </a:endParaRPr>
          </a:p>
          <a:p>
            <a:pPr marL="0" indent="0">
              <a:buFont typeface="Arial,Sans-Serif"/>
              <a:buNone/>
            </a:pPr>
            <a:r>
              <a:rPr lang="en-US" b="1">
                <a:latin typeface="Calibri"/>
                <a:cs typeface="Calibri"/>
              </a:rPr>
              <a:t>Suggested script:</a:t>
            </a:r>
            <a:endParaRPr lang="en-US" b="0">
              <a:latin typeface="Calibri"/>
              <a:cs typeface="Calibri"/>
            </a:endParaRPr>
          </a:p>
          <a:p>
            <a:pPr marL="171450" indent="-171450">
              <a:buFont typeface="Arial,Sans-Serif"/>
              <a:buChar char="•"/>
            </a:pPr>
            <a:r>
              <a:rPr lang="en-US" i="1"/>
              <a:t>Staff will use their judgement</a:t>
            </a:r>
            <a:r>
              <a:rPr lang="en-US" i="1" baseline="0"/>
              <a:t> on whether they feel children need a break from reading the 40 words. </a:t>
            </a:r>
          </a:p>
          <a:p>
            <a:pPr marL="171450" indent="-171450">
              <a:buFont typeface="Arial,Sans-Serif"/>
              <a:buChar char="•"/>
            </a:pPr>
            <a:r>
              <a:rPr lang="en-US" i="1" baseline="0"/>
              <a:t>If staff feel that the check is too much, they will stop.</a:t>
            </a:r>
            <a:endParaRPr lang="en-GB" i="1"/>
          </a:p>
        </p:txBody>
      </p:sp>
    </p:spTree>
    <p:extLst>
      <p:ext uri="{BB962C8B-B14F-4D97-AF65-F5344CB8AC3E}">
        <p14:creationId xmlns:p14="http://schemas.microsoft.com/office/powerpoint/2010/main" val="329813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endParaRPr lang="en-US" b="0">
              <a:latin typeface="Calibri" panose="020F0502020204030204" pitchFamily="34" charset="0"/>
              <a:cs typeface="Calibri" panose="020F0502020204030204" pitchFamily="34" charset="0"/>
            </a:endParaRPr>
          </a:p>
          <a:p>
            <a:pPr marL="171450" indent="-171450">
              <a:buFont typeface="Arial" charset="0"/>
              <a:buChar char="•"/>
            </a:pPr>
            <a:r>
              <a:rPr lang="en-US">
                <a:latin typeface="Calibri"/>
                <a:cs typeface="Calibri"/>
              </a:rPr>
              <a:t>To provide an o</a:t>
            </a:r>
            <a:r>
              <a:rPr lang="en-GB" err="1">
                <a:latin typeface="Calibri"/>
                <a:cs typeface="Calibri"/>
              </a:rPr>
              <a:t>verview</a:t>
            </a:r>
            <a:r>
              <a:rPr lang="en-GB">
                <a:latin typeface="Calibri"/>
                <a:cs typeface="Calibri"/>
              </a:rPr>
              <a:t> of ‘alien’ words </a:t>
            </a:r>
            <a:endParaRPr lang="en-GB">
              <a:cs typeface="Calibri"/>
            </a:endParaRPr>
          </a:p>
          <a:p>
            <a:endParaRPr lang="en-GB">
              <a:latin typeface="Calibri"/>
              <a:cs typeface="Calibri"/>
            </a:endParaRPr>
          </a:p>
          <a:p>
            <a:pPr marL="0" indent="0">
              <a:buFont typeface="Arial,Sans-Serif"/>
              <a:buNone/>
            </a:pPr>
            <a:r>
              <a:rPr lang="en-US" b="1">
                <a:latin typeface="Calibri"/>
                <a:cs typeface="Calibri"/>
              </a:rPr>
              <a:t>Suggested script:</a:t>
            </a:r>
            <a:endParaRPr lang="en-US" b="0">
              <a:latin typeface="Calibri"/>
              <a:cs typeface="Calibri"/>
            </a:endParaRPr>
          </a:p>
          <a:p>
            <a:pPr marL="171450" indent="-171450">
              <a:buFont typeface="Arial,Sans-Serif"/>
              <a:buChar char="•"/>
            </a:pPr>
            <a:r>
              <a:rPr lang="en-US" i="1"/>
              <a:t>A lot of the phonics curriculum is now focusing</a:t>
            </a:r>
            <a:r>
              <a:rPr lang="en-US" i="1" baseline="0"/>
              <a:t> on getting children to read fluently. However, we will teach children to </a:t>
            </a:r>
            <a:r>
              <a:rPr lang="en-US" b="1" i="1" baseline="0"/>
              <a:t>only</a:t>
            </a:r>
            <a:r>
              <a:rPr lang="en-US" i="1" baseline="0"/>
              <a:t> sound and blend alien words. This is because we want children to be accurate – speedy doesn’t always do it!</a:t>
            </a:r>
            <a:endParaRPr lang="en-GB" i="1"/>
          </a:p>
        </p:txBody>
      </p:sp>
    </p:spTree>
    <p:extLst>
      <p:ext uri="{BB962C8B-B14F-4D97-AF65-F5344CB8AC3E}">
        <p14:creationId xmlns:p14="http://schemas.microsoft.com/office/powerpoint/2010/main" val="51797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BE2B6B3-B4D6-0C48-A6F3-7C7BA60DB1FF}"/>
              </a:ext>
            </a:extLst>
          </p:cNvPr>
          <p:cNvSpPr>
            <a:spLocks noGrp="1"/>
          </p:cNvSpPr>
          <p:nvPr>
            <p:ph type="sldNum" sz="quarter" idx="10"/>
          </p:nvPr>
        </p:nvSpPr>
        <p:spPr>
          <a:ln/>
        </p:spPr>
        <p:txBody>
          <a:bodyPr/>
          <a:lstStyle>
            <a:lvl1pPr>
              <a:defRPr/>
            </a:lvl1pPr>
          </a:lstStyle>
          <a:p>
            <a:fld id="{63E536B8-4A1E-B343-AF8C-FF757BA96125}" type="slidenum">
              <a:rPr lang="en-US" altLang="en-US"/>
              <a:pPr/>
              <a:t>‹#›</a:t>
            </a:fld>
            <a:endParaRPr lang="en-US" altLang="en-US"/>
          </a:p>
        </p:txBody>
      </p:sp>
    </p:spTree>
    <p:extLst>
      <p:ext uri="{BB962C8B-B14F-4D97-AF65-F5344CB8AC3E}">
        <p14:creationId xmlns:p14="http://schemas.microsoft.com/office/powerpoint/2010/main" val="49907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0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9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0808-5329-3A4B-BC95-FF75E1EE37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615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958348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280505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56418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13467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EADF02A9-D1D6-1947-8903-4AEE4B422F55}"/>
              </a:ext>
            </a:extLst>
          </p:cNvPr>
          <p:cNvSpPr>
            <a:spLocks noGrp="1"/>
          </p:cNvSpPr>
          <p:nvPr>
            <p:ph type="pic" sz="quarter" idx="11"/>
          </p:nvPr>
        </p:nvSpPr>
        <p:spPr>
          <a:xfrm>
            <a:off x="6096000" y="1916113"/>
            <a:ext cx="5473700" cy="4392612"/>
          </a:xfrm>
          <a:prstGeom prst="rect">
            <a:avLst/>
          </a:prstGeom>
        </p:spPr>
        <p:txBody>
          <a:bodyPr/>
          <a:lstStyle/>
          <a:p>
            <a:endParaRPr lang="en-US"/>
          </a:p>
        </p:txBody>
      </p:sp>
    </p:spTree>
    <p:extLst>
      <p:ext uri="{BB962C8B-B14F-4D97-AF65-F5344CB8AC3E}">
        <p14:creationId xmlns:p14="http://schemas.microsoft.com/office/powerpoint/2010/main" val="273617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6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C405-5329-8F44-BF87-076C7BC7DF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82099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5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57300"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47795"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B1524F4-450B-494A-8168-C27743591B4F}"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01055-81AA-C044-9423-EC0F2F6D7467}" type="slidenum">
              <a:rPr lang="en-US" smtClean="0"/>
              <a:t>‹#›</a:t>
            </a:fld>
            <a:endParaRPr lang="en-US"/>
          </a:p>
        </p:txBody>
      </p:sp>
    </p:spTree>
    <p:extLst>
      <p:ext uri="{BB962C8B-B14F-4D97-AF65-F5344CB8AC3E}">
        <p14:creationId xmlns:p14="http://schemas.microsoft.com/office/powerpoint/2010/main" val="32659114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06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3FE484-FEE0-2449-9EE7-ED6769BE7175}"/>
              </a:ext>
            </a:extLst>
          </p:cNvPr>
          <p:cNvSpPr>
            <a:spLocks noGrp="1"/>
          </p:cNvSpPr>
          <p:nvPr>
            <p:ph type="sldNum" sz="quarter" idx="2"/>
          </p:nvPr>
        </p:nvSpPr>
        <p:spPr bwMode="auto">
          <a:xfrm>
            <a:off x="11088688" y="6403975"/>
            <a:ext cx="265112" cy="268288"/>
          </a:xfrm>
          <a:prstGeom prst="rect">
            <a:avLst/>
          </a:prstGeom>
          <a:noFill/>
          <a:ln>
            <a:noFill/>
          </a:ln>
          <a:effectLst/>
        </p:spPr>
        <p:txBody>
          <a:bodyPr vert="horz" wrap="none" lIns="45718" tIns="45718" rIns="45718" bIns="45718" numCol="1" anchor="ctr" anchorCtr="0" compatLnSpc="1">
            <a:prstTxWarp prst="textNoShape">
              <a:avLst/>
            </a:prstTxWarp>
          </a:bodyPr>
          <a:lstStyle>
            <a:lvl1pPr algn="r" eaLnBrk="1">
              <a:defRPr sz="1200">
                <a:solidFill>
                  <a:srgbClr val="888888"/>
                </a:solidFill>
              </a:defRPr>
            </a:lvl1pPr>
          </a:lstStyle>
          <a:p>
            <a:fld id="{78C86882-5437-3747-9A87-8CEFECD49F12}" type="slidenum">
              <a:rPr lang="en-US" altLang="en-US"/>
              <a:pPr/>
              <a:t>‹#›</a:t>
            </a:fld>
            <a:endParaRPr lang="en-US" altLang="en-US"/>
          </a:p>
        </p:txBody>
      </p:sp>
      <p:pic>
        <p:nvPicPr>
          <p:cNvPr id="1027" name="Picture 3">
            <a:extLst>
              <a:ext uri="{FF2B5EF4-FFF2-40B4-BE49-F238E27FC236}">
                <a16:creationId xmlns:a16="http://schemas.microsoft.com/office/drawing/2014/main" id="{A135BC1E-1C1B-374E-A928-22464112F594}"/>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l" rtl="0" eaLnBrk="0" fontAlgn="base" hangingPunct="0">
        <a:lnSpc>
          <a:spcPct val="90000"/>
        </a:lnSpc>
        <a:spcBef>
          <a:spcPct val="0"/>
        </a:spcBef>
        <a:spcAft>
          <a:spcPct val="0"/>
        </a:spcAft>
        <a:defRPr sz="4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Calibri Light" panose="020F0302020204030204" pitchFamily="34" charset="0"/>
        </a:defRPr>
      </a:lvl1pPr>
      <a:lvl2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Open Sans Light" panose="020B0306030504020204" pitchFamily="34" charset="0"/>
          <a:ea typeface="Calibri Light" panose="020F0302020204030204" pitchFamily="34" charset="0"/>
          <a:cs typeface="Open Sans Light" panose="020B030603050402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9pPr>
    </p:titleStyle>
    <p:bodyStyle>
      <a:lvl1pPr algn="l" rtl="0" eaLnBrk="0" fontAlgn="base" hangingPunct="0">
        <a:lnSpc>
          <a:spcPct val="90000"/>
        </a:lnSpc>
        <a:spcBef>
          <a:spcPts val="1000"/>
        </a:spcBef>
        <a:spcAft>
          <a:spcPct val="0"/>
        </a:spcAft>
        <a:buSzPct val="100000"/>
        <a:defRPr sz="2800" b="1" kern="1200">
          <a:solidFill>
            <a:schemeClr val="bg1"/>
          </a:solidFill>
          <a:latin typeface="Gotham Narrow Bold" pitchFamily="2" charset="0"/>
          <a:ea typeface="+mn-ea"/>
          <a:cs typeface="+mn-cs"/>
          <a:sym typeface="Calibri" panose="020F0502020204030204" pitchFamily="34" charset="0"/>
        </a:defRPr>
      </a:lvl1pPr>
      <a:lvl2pPr marL="457200" algn="l" rtl="0" eaLnBrk="0" fontAlgn="base" hangingPunct="0">
        <a:lnSpc>
          <a:spcPct val="90000"/>
        </a:lnSpc>
        <a:spcBef>
          <a:spcPts val="1000"/>
        </a:spcBef>
        <a:spcAft>
          <a:spcPct val="0"/>
        </a:spcAft>
        <a:buSzPct val="100000"/>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panose="020F0502020204030204" pitchFamily="34" charset="0"/>
        </a:defRPr>
      </a:lvl2pPr>
      <a:lvl3pPr marL="914400" algn="l" rtl="0" eaLnBrk="0" fontAlgn="base" hangingPunct="0">
        <a:lnSpc>
          <a:spcPct val="90000"/>
        </a:lnSpc>
        <a:spcBef>
          <a:spcPts val="1000"/>
        </a:spcBef>
        <a:spcAft>
          <a:spcPct val="0"/>
        </a:spcAft>
        <a:buSzPct val="100000"/>
        <a:defRPr sz="2800" kern="1200">
          <a:solidFill>
            <a:srgbClr val="000000"/>
          </a:solidFill>
          <a:latin typeface="+mn-lt"/>
          <a:ea typeface="+mn-ea"/>
          <a:cs typeface="Open Sans" panose="020B0606030504020204" pitchFamily="34" charset="0"/>
          <a:sym typeface="Calibri" panose="020F0502020204030204" pitchFamily="34" charset="0"/>
        </a:defRPr>
      </a:lvl3pPr>
      <a:lvl4pPr marL="1371600" algn="l" rtl="0" eaLnBrk="0" fontAlgn="base" hangingPunct="0">
        <a:lnSpc>
          <a:spcPct val="90000"/>
        </a:lnSpc>
        <a:spcBef>
          <a:spcPts val="1000"/>
        </a:spcBef>
        <a:spcAft>
          <a:spcPct val="0"/>
        </a:spcAft>
        <a:buSzPct val="100000"/>
        <a:defRPr sz="2800" kern="1200">
          <a:solidFill>
            <a:srgbClr val="000000"/>
          </a:solidFill>
          <a:latin typeface="+mn-lt"/>
          <a:ea typeface="+mn-ea"/>
          <a:cs typeface="Open Sans" panose="020B0606030504020204" pitchFamily="34" charset="0"/>
          <a:sym typeface="Calibri" panose="020F0502020204030204" pitchFamily="34" charset="0"/>
        </a:defRPr>
      </a:lvl4pPr>
      <a:lvl5pPr marL="1828800" algn="l" rtl="0" eaLnBrk="0" fontAlgn="base" hangingPunct="0">
        <a:lnSpc>
          <a:spcPct val="90000"/>
        </a:lnSpc>
        <a:spcBef>
          <a:spcPts val="1000"/>
        </a:spcBef>
        <a:spcAft>
          <a:spcPct val="0"/>
        </a:spcAft>
        <a:buSzPct val="100000"/>
        <a:defRPr sz="2800" kern="1200">
          <a:solidFill>
            <a:srgbClr val="000000"/>
          </a:solidFill>
          <a:latin typeface="+mn-lt"/>
          <a:ea typeface="+mn-ea"/>
          <a:cs typeface="Open Sans" panose="020B0606030504020204" pitchFamily="34" charset="0"/>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AB373-CFC7-C849-A174-915481BA7EC2}"/>
              </a:ext>
            </a:extLst>
          </p:cNvPr>
          <p:cNvPicPr>
            <a:picLocks noChangeAspect="1"/>
          </p:cNvPicPr>
          <p:nvPr userDrawn="1"/>
        </p:nvPicPr>
        <p:blipFill>
          <a:blip r:embed="rId9"/>
          <a:stretch>
            <a:fillRect/>
          </a:stretch>
        </p:blipFill>
        <p:spPr>
          <a:xfrm>
            <a:off x="10704512" y="260648"/>
            <a:ext cx="1224136" cy="1224136"/>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95" r:id="rId2"/>
    <p:sldLayoutId id="2147483696" r:id="rId3"/>
    <p:sldLayoutId id="2147483697" r:id="rId4"/>
    <p:sldLayoutId id="2147483698" r:id="rId5"/>
    <p:sldLayoutId id="2147483717" r:id="rId6"/>
    <p:sldLayoutId id="2147483718"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04D62-23FC-224F-B479-F741B27866FE}"/>
              </a:ext>
            </a:extLst>
          </p:cNvPr>
          <p:cNvPicPr>
            <a:picLocks noChangeAspect="1"/>
          </p:cNvPicPr>
          <p:nvPr userDrawn="1"/>
        </p:nvPicPr>
        <p:blipFill>
          <a:blip r:embed="rId7"/>
          <a:stretch>
            <a:fillRect/>
          </a:stretch>
        </p:blipFill>
        <p:spPr>
          <a:xfrm>
            <a:off x="10683293" y="260648"/>
            <a:ext cx="1266574" cy="1260000"/>
          </a:xfrm>
          <a:prstGeom prst="rect">
            <a:avLst/>
          </a:prstGeom>
        </p:spPr>
      </p:pic>
    </p:spTree>
    <p:extLst>
      <p:ext uri="{BB962C8B-B14F-4D97-AF65-F5344CB8AC3E}">
        <p14:creationId xmlns:p14="http://schemas.microsoft.com/office/powerpoint/2010/main" val="25772878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3"/>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033649"/>
      </p:ext>
    </p:extLst>
  </p:cSld>
  <p:clrMap bg1="lt1" tx1="dk1" bg2="lt2" tx2="dk2" accent1="accent1" accent2="accent2" accent3="accent3" accent4="accent4" accent5="accent5" accent6="accent6" hlink="hlink" folHlink="folHlink"/>
  <p:sldLayoutIdLst>
    <p:sldLayoutId id="214748370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3"/>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230335"/>
      </p:ext>
    </p:extLst>
  </p:cSld>
  <p:clrMap bg1="lt1" tx1="dk1" bg2="lt2" tx2="dk2" accent1="accent1" accent2="accent2" accent3="accent3" accent4="accent4" accent5="accent5" accent6="accent6" hlink="hlink" folHlink="folHlink"/>
  <p:sldLayoutIdLst>
    <p:sldLayoutId id="214748370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a:extLst>
              <a:ext uri="{FF2B5EF4-FFF2-40B4-BE49-F238E27FC236}">
                <a16:creationId xmlns:a16="http://schemas.microsoft.com/office/drawing/2014/main" id="{4A9BDAC7-397C-164A-A84F-9A78B8DF9823}"/>
              </a:ext>
            </a:extLst>
          </p:cNvPr>
          <p:cNvSpPr txBox="1">
            <a:spLocks noChangeArrowheads="1"/>
          </p:cNvSpPr>
          <p:nvPr/>
        </p:nvSpPr>
        <p:spPr bwMode="auto">
          <a:xfrm>
            <a:off x="548849" y="5301208"/>
            <a:ext cx="11235783"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20000"/>
              </a:lnSpc>
            </a:pPr>
            <a:r>
              <a:rPr lang="en-US" sz="2800" b="1">
                <a:solidFill>
                  <a:schemeClr val="bg1"/>
                </a:solidFill>
              </a:rPr>
              <a:t>Parent workshop: </a:t>
            </a:r>
            <a:r>
              <a:rPr lang="en-US" sz="2800">
                <a:solidFill>
                  <a:schemeClr val="bg1"/>
                </a:solidFill>
              </a:rPr>
              <a:t>Year 1 Phonics Screening Check</a:t>
            </a:r>
          </a:p>
        </p:txBody>
      </p:sp>
      <p:sp>
        <p:nvSpPr>
          <p:cNvPr id="4" name="TextBox 6">
            <a:extLst>
              <a:ext uri="{FF2B5EF4-FFF2-40B4-BE49-F238E27FC236}">
                <a16:creationId xmlns:a16="http://schemas.microsoft.com/office/drawing/2014/main" id="{73606950-956A-2146-9DAF-59766DE0859D}"/>
              </a:ext>
            </a:extLst>
          </p:cNvPr>
          <p:cNvSpPr txBox="1">
            <a:spLocks noChangeArrowheads="1"/>
          </p:cNvSpPr>
          <p:nvPr/>
        </p:nvSpPr>
        <p:spPr bwMode="auto">
          <a:xfrm>
            <a:off x="551384" y="4077072"/>
            <a:ext cx="4320480" cy="128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pPr>
            <a:r>
              <a:rPr lang="en-GB" altLang="en-US" sz="4800" b="1">
                <a:solidFill>
                  <a:schemeClr val="bg1"/>
                </a:solidFill>
              </a:rPr>
              <a:t>Teach reading: change lives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4AC40-E2B1-BC49-BFC1-AB1227E350D5}"/>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3" name="TextBox 2">
            <a:extLst>
              <a:ext uri="{FF2B5EF4-FFF2-40B4-BE49-F238E27FC236}">
                <a16:creationId xmlns:a16="http://schemas.microsoft.com/office/drawing/2014/main" id="{468005F6-CA72-7F49-9FE7-38E6A45AA721}"/>
              </a:ext>
            </a:extLst>
          </p:cNvPr>
          <p:cNvSpPr txBox="1"/>
          <p:nvPr/>
        </p:nvSpPr>
        <p:spPr>
          <a:xfrm>
            <a:off x="0" y="2780928"/>
            <a:ext cx="12191999" cy="1092607"/>
          </a:xfrm>
          <a:prstGeom prst="rect">
            <a:avLst/>
          </a:prstGeom>
          <a:noFill/>
        </p:spPr>
        <p:txBody>
          <a:bodyPr wrap="square" rtlCol="0">
            <a:spAutoFit/>
          </a:bodyPr>
          <a:lstStyle/>
          <a:p>
            <a:pPr algn="ctr"/>
            <a:r>
              <a:rPr lang="en-US" sz="6500" b="1">
                <a:solidFill>
                  <a:schemeClr val="bg1"/>
                </a:solidFill>
              </a:rPr>
              <a:t>Reading at home</a:t>
            </a:r>
          </a:p>
        </p:txBody>
      </p:sp>
    </p:spTree>
    <p:extLst>
      <p:ext uri="{BB962C8B-B14F-4D97-AF65-F5344CB8AC3E}">
        <p14:creationId xmlns:p14="http://schemas.microsoft.com/office/powerpoint/2010/main" val="203553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D8210-885A-174D-BE35-D51386DEE975}"/>
              </a:ext>
            </a:extLst>
          </p:cNvPr>
          <p:cNvSpPr>
            <a:spLocks noGrp="1"/>
          </p:cNvSpPr>
          <p:nvPr>
            <p:ph type="body" sz="quarter" idx="10"/>
          </p:nvPr>
        </p:nvSpPr>
        <p:spPr>
          <a:xfrm>
            <a:off x="479376" y="2039943"/>
            <a:ext cx="6336704" cy="4392488"/>
          </a:xfrm>
        </p:spPr>
        <p:txBody>
          <a:bodyPr lIns="91440" tIns="45720" rIns="91440" bIns="45720" anchor="t"/>
          <a:lstStyle/>
          <a:p>
            <a:pPr marL="0" indent="0">
              <a:buNone/>
            </a:pPr>
            <a:r>
              <a:rPr lang="en-US" sz="2400" b="1">
                <a:solidFill>
                  <a:schemeClr val="accent2"/>
                </a:solidFill>
                <a:latin typeface="Calibri"/>
                <a:cs typeface="Calibri"/>
              </a:rPr>
              <a:t>Reading a book and chatting had a positive impact a year later on children’s ability to…</a:t>
            </a:r>
          </a:p>
          <a:p>
            <a:r>
              <a:rPr lang="en-US" sz="2400">
                <a:solidFill>
                  <a:schemeClr val="tx1">
                    <a:lumMod val="95000"/>
                    <a:lumOff val="5000"/>
                  </a:schemeClr>
                </a:solidFill>
                <a:latin typeface="Calibri"/>
                <a:cs typeface="Calibri"/>
              </a:rPr>
              <a:t>understand words and sentences</a:t>
            </a:r>
          </a:p>
          <a:p>
            <a:r>
              <a:rPr lang="en-US" sz="2400">
                <a:solidFill>
                  <a:schemeClr val="tx1">
                    <a:lumMod val="95000"/>
                    <a:lumOff val="5000"/>
                  </a:schemeClr>
                </a:solidFill>
                <a:latin typeface="Calibri"/>
                <a:cs typeface="Calibri"/>
              </a:rPr>
              <a:t>use a wide range of vocabulary </a:t>
            </a:r>
            <a:endParaRPr lang="en-US" sz="2400">
              <a:solidFill>
                <a:schemeClr val="tx1">
                  <a:lumMod val="95000"/>
                  <a:lumOff val="5000"/>
                </a:schemeClr>
              </a:solidFill>
              <a:latin typeface="Calibri" panose="020F0502020204030204" pitchFamily="34" charset="0"/>
              <a:cs typeface="Calibri" panose="020F0502020204030204" pitchFamily="34" charset="0"/>
            </a:endParaRPr>
          </a:p>
          <a:p>
            <a:r>
              <a:rPr lang="en-US" sz="2400">
                <a:solidFill>
                  <a:schemeClr val="tx1">
                    <a:lumMod val="95000"/>
                    <a:lumOff val="5000"/>
                  </a:schemeClr>
                </a:solidFill>
                <a:latin typeface="Calibri"/>
                <a:cs typeface="Calibri"/>
              </a:rPr>
              <a:t>develop listening comprehension skills.</a:t>
            </a:r>
            <a:endParaRPr lang="en-US" sz="240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r>
              <a:rPr lang="en-US" sz="2400">
                <a:solidFill>
                  <a:schemeClr val="tx1">
                    <a:lumMod val="95000"/>
                    <a:lumOff val="5000"/>
                  </a:schemeClr>
                </a:solidFill>
                <a:latin typeface="Calibri"/>
                <a:cs typeface="Calibri"/>
              </a:rPr>
              <a:t>The number of books children were exposed to by age 6 was a positive predictor of their reading ability two years later.</a:t>
            </a:r>
          </a:p>
          <a:p>
            <a:pPr marL="0" indent="0">
              <a:buNone/>
            </a:pPr>
            <a:endParaRPr lang="en-US" sz="240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a:solidFill>
                <a:schemeClr val="tx1">
                  <a:lumMod val="95000"/>
                  <a:lumOff val="5000"/>
                </a:schemeClr>
              </a:solidFill>
              <a:latin typeface="Calibri" panose="020F0502020204030204" pitchFamily="34" charset="0"/>
              <a:cs typeface="Calibri" panose="020F0502020204030204" pitchFamily="34" charset="0"/>
            </a:endParaRPr>
          </a:p>
          <a:p>
            <a:endParaRPr lang="en-US" sz="2400">
              <a:solidFill>
                <a:schemeClr val="tx1">
                  <a:lumMod val="95000"/>
                  <a:lumOff val="5000"/>
                </a:schemeClr>
              </a:solidFill>
            </a:endParaRPr>
          </a:p>
        </p:txBody>
      </p:sp>
      <p:sp>
        <p:nvSpPr>
          <p:cNvPr id="3" name="Title 2">
            <a:extLst>
              <a:ext uri="{FF2B5EF4-FFF2-40B4-BE49-F238E27FC236}">
                <a16:creationId xmlns:a16="http://schemas.microsoft.com/office/drawing/2014/main" id="{121341B6-FC05-0C46-9C0D-7547DDDC163E}"/>
              </a:ext>
            </a:extLst>
          </p:cNvPr>
          <p:cNvSpPr>
            <a:spLocks noGrp="1"/>
          </p:cNvSpPr>
          <p:nvPr>
            <p:ph type="title"/>
          </p:nvPr>
        </p:nvSpPr>
        <p:spPr>
          <a:xfrm>
            <a:off x="479376" y="332656"/>
            <a:ext cx="9145016" cy="1152128"/>
          </a:xfrm>
        </p:spPr>
        <p:txBody>
          <a:bodyPr lIns="91440" tIns="45720" rIns="91440" bIns="45720" anchor="b" anchorCtr="0"/>
          <a:lstStyle/>
          <a:p>
            <a:r>
              <a:rPr lang="en-US"/>
              <a:t>The most important thing you can do is read with your child</a:t>
            </a:r>
          </a:p>
        </p:txBody>
      </p:sp>
      <p:sp>
        <p:nvSpPr>
          <p:cNvPr id="4" name="TextBox 3">
            <a:extLst>
              <a:ext uri="{FF2B5EF4-FFF2-40B4-BE49-F238E27FC236}">
                <a16:creationId xmlns:a16="http://schemas.microsoft.com/office/drawing/2014/main" id="{E0FE7C68-BDBB-E140-8D8B-B0BB4B7FFB6D}"/>
              </a:ext>
            </a:extLst>
          </p:cNvPr>
          <p:cNvSpPr txBox="1"/>
          <p:nvPr/>
        </p:nvSpPr>
        <p:spPr>
          <a:xfrm>
            <a:off x="479376" y="6124654"/>
            <a:ext cx="9770110" cy="307777"/>
          </a:xfrm>
          <a:prstGeom prst="rect">
            <a:avLst/>
          </a:prstGeom>
          <a:noFill/>
        </p:spPr>
        <p:txBody>
          <a:bodyPr wrap="none" rtlCol="0">
            <a:spAutoFit/>
          </a:bodyPr>
          <a:lstStyle/>
          <a:p>
            <a:r>
              <a:rPr lang="en-US" sz="1400" i="1">
                <a:solidFill>
                  <a:schemeClr val="tx1">
                    <a:lumMod val="65000"/>
                    <a:lumOff val="35000"/>
                  </a:schemeClr>
                </a:solidFill>
                <a:latin typeface="Calibri"/>
                <a:cs typeface="Calibri"/>
              </a:rPr>
              <a:t>Parental involvement in the development of children’s reading skills:  A five-year longitudinal study </a:t>
            </a:r>
            <a:r>
              <a:rPr lang="en-US" sz="1400">
                <a:solidFill>
                  <a:schemeClr val="tx1">
                    <a:lumMod val="65000"/>
                    <a:lumOff val="35000"/>
                  </a:schemeClr>
                </a:solidFill>
                <a:latin typeface="Calibri"/>
                <a:cs typeface="Calibri"/>
              </a:rPr>
              <a:t>(2002) </a:t>
            </a:r>
            <a:r>
              <a:rPr lang="en-US" sz="1400" err="1">
                <a:solidFill>
                  <a:schemeClr val="tx1">
                    <a:lumMod val="65000"/>
                    <a:lumOff val="35000"/>
                  </a:schemeClr>
                </a:solidFill>
                <a:latin typeface="Calibri"/>
                <a:cs typeface="Calibri"/>
              </a:rPr>
              <a:t>Senechal</a:t>
            </a:r>
            <a:r>
              <a:rPr lang="en-US" sz="1400">
                <a:solidFill>
                  <a:schemeClr val="tx1">
                    <a:lumMod val="65000"/>
                    <a:lumOff val="35000"/>
                  </a:schemeClr>
                </a:solidFill>
                <a:latin typeface="Calibri"/>
                <a:cs typeface="Calibri"/>
              </a:rPr>
              <a:t>, M. and </a:t>
            </a:r>
            <a:r>
              <a:rPr lang="en-US" sz="1400" err="1">
                <a:solidFill>
                  <a:schemeClr val="tx1">
                    <a:lumMod val="65000"/>
                    <a:lumOff val="35000"/>
                  </a:schemeClr>
                </a:solidFill>
                <a:latin typeface="Calibri"/>
                <a:cs typeface="Calibri"/>
              </a:rPr>
              <a:t>Lefvre</a:t>
            </a:r>
            <a:r>
              <a:rPr lang="en-US" sz="1400">
                <a:solidFill>
                  <a:schemeClr val="tx1">
                    <a:lumMod val="65000"/>
                    <a:lumOff val="35000"/>
                  </a:schemeClr>
                </a:solidFill>
                <a:latin typeface="Calibri"/>
                <a:cs typeface="Calibri"/>
              </a:rPr>
              <a:t>, J</a:t>
            </a:r>
          </a:p>
        </p:txBody>
      </p:sp>
      <p:pic>
        <p:nvPicPr>
          <p:cNvPr id="7" name="Picture 6">
            <a:extLst>
              <a:ext uri="{FF2B5EF4-FFF2-40B4-BE49-F238E27FC236}">
                <a16:creationId xmlns:a16="http://schemas.microsoft.com/office/drawing/2014/main" id="{7CF1A9DE-555E-D447-B11E-7281FAC2B683}"/>
              </a:ext>
            </a:extLst>
          </p:cNvPr>
          <p:cNvPicPr>
            <a:picLocks noChangeAspect="1"/>
          </p:cNvPicPr>
          <p:nvPr/>
        </p:nvPicPr>
        <p:blipFill rotWithShape="1">
          <a:blip r:embed="rId3">
            <a:extLst>
              <a:ext uri="{28A0092B-C50C-407E-A947-70E740481C1C}">
                <a14:useLocalDpi xmlns:a14="http://schemas.microsoft.com/office/drawing/2010/main"/>
              </a:ext>
            </a:extLst>
          </a:blip>
          <a:srcRect t="-758"/>
          <a:stretch/>
        </p:blipFill>
        <p:spPr>
          <a:xfrm>
            <a:off x="7320136" y="1818287"/>
            <a:ext cx="4392488" cy="3909005"/>
          </a:xfrm>
          <a:prstGeom prst="roundRect">
            <a:avLst/>
          </a:prstGeom>
        </p:spPr>
      </p:pic>
    </p:spTree>
    <p:extLst>
      <p:ext uri="{BB962C8B-B14F-4D97-AF65-F5344CB8AC3E}">
        <p14:creationId xmlns:p14="http://schemas.microsoft.com/office/powerpoint/2010/main" val="40238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C54C73-597C-A44C-AEB0-5A2995796968}"/>
              </a:ext>
            </a:extLst>
          </p:cNvPr>
          <p:cNvPicPr>
            <a:picLocks noChangeAspect="1"/>
          </p:cNvPicPr>
          <p:nvPr/>
        </p:nvPicPr>
        <p:blipFill>
          <a:blip r:embed="rId3"/>
          <a:stretch>
            <a:fillRect/>
          </a:stretch>
        </p:blipFill>
        <p:spPr>
          <a:xfrm>
            <a:off x="6960096" y="2204864"/>
            <a:ext cx="3117864" cy="2968207"/>
          </a:xfrm>
          <a:prstGeom prst="rect">
            <a:avLst/>
          </a:prstGeom>
          <a:effectLst>
            <a:glow rad="127000">
              <a:schemeClr val="tx1">
                <a:alpha val="4000"/>
              </a:schemeClr>
            </a:glow>
          </a:effectLst>
        </p:spPr>
      </p:pic>
      <p:sp>
        <p:nvSpPr>
          <p:cNvPr id="2" name="Text Placeholder 1">
            <a:extLst>
              <a:ext uri="{FF2B5EF4-FFF2-40B4-BE49-F238E27FC236}">
                <a16:creationId xmlns:a16="http://schemas.microsoft.com/office/drawing/2014/main" id="{34398AD0-3875-B94F-A90E-046466F6C19A}"/>
              </a:ext>
            </a:extLst>
          </p:cNvPr>
          <p:cNvSpPr>
            <a:spLocks noGrp="1"/>
          </p:cNvSpPr>
          <p:nvPr>
            <p:ph type="body" sz="quarter" idx="10"/>
          </p:nvPr>
        </p:nvSpPr>
        <p:spPr>
          <a:xfrm>
            <a:off x="479376" y="2544416"/>
            <a:ext cx="5854168" cy="3764903"/>
          </a:xfrm>
        </p:spPr>
        <p:txBody>
          <a:bodyPr lIns="91440" tIns="45720" rIns="91440" bIns="45720" anchor="t"/>
          <a:lstStyle/>
          <a:p>
            <a:r>
              <a:rPr lang="en-US">
                <a:solidFill>
                  <a:schemeClr val="accent2"/>
                </a:solidFill>
              </a:rPr>
              <a:t>Your child should be able to read their book without your help.</a:t>
            </a:r>
            <a:endParaRPr lang="en-US">
              <a:solidFill>
                <a:schemeClr val="accent2"/>
              </a:solidFill>
              <a:cs typeface="Calibri"/>
            </a:endParaRPr>
          </a:p>
          <a:p>
            <a:r>
              <a:rPr lang="en-US">
                <a:solidFill>
                  <a:schemeClr val="accent2"/>
                </a:solidFill>
              </a:rPr>
              <a:t>If they can’t read a word read it to them.</a:t>
            </a:r>
            <a:endParaRPr lang="en-US">
              <a:solidFill>
                <a:schemeClr val="accent2"/>
              </a:solidFill>
              <a:cs typeface="Calibri"/>
            </a:endParaRPr>
          </a:p>
          <a:p>
            <a:r>
              <a:rPr lang="en-US">
                <a:solidFill>
                  <a:schemeClr val="accent2"/>
                </a:solidFill>
              </a:rPr>
              <a:t>Talk about the book and celebrate their success.</a:t>
            </a:r>
            <a:endParaRPr lang="en-US">
              <a:solidFill>
                <a:schemeClr val="accent2"/>
              </a:solidFill>
              <a:cs typeface="Calibri"/>
            </a:endParaRPr>
          </a:p>
        </p:txBody>
      </p:sp>
      <p:sp>
        <p:nvSpPr>
          <p:cNvPr id="3" name="Title 2">
            <a:extLst>
              <a:ext uri="{FF2B5EF4-FFF2-40B4-BE49-F238E27FC236}">
                <a16:creationId xmlns:a16="http://schemas.microsoft.com/office/drawing/2014/main" id="{ED26F458-A726-794D-91AB-7485E77815F9}"/>
              </a:ext>
            </a:extLst>
          </p:cNvPr>
          <p:cNvSpPr>
            <a:spLocks noGrp="1"/>
          </p:cNvSpPr>
          <p:nvPr>
            <p:ph type="title"/>
          </p:nvPr>
        </p:nvSpPr>
        <p:spPr>
          <a:xfrm>
            <a:off x="479376" y="697304"/>
            <a:ext cx="9793088" cy="1152128"/>
          </a:xfrm>
        </p:spPr>
        <p:txBody>
          <a:bodyPr lIns="91440" tIns="45720" rIns="91440" bIns="45720" anchor="b" anchorCtr="0"/>
          <a:lstStyle/>
          <a:p>
            <a:r>
              <a:rPr lang="en-US"/>
              <a:t>Listening to your child read their phonics book</a:t>
            </a:r>
          </a:p>
        </p:txBody>
      </p:sp>
      <p:pic>
        <p:nvPicPr>
          <p:cNvPr id="7" name="Picture 6">
            <a:extLst>
              <a:ext uri="{FF2B5EF4-FFF2-40B4-BE49-F238E27FC236}">
                <a16:creationId xmlns:a16="http://schemas.microsoft.com/office/drawing/2014/main" id="{0918087A-1684-9A43-95A8-D4FAAF59F376}"/>
              </a:ext>
            </a:extLst>
          </p:cNvPr>
          <p:cNvPicPr>
            <a:picLocks noChangeAspect="1"/>
          </p:cNvPicPr>
          <p:nvPr/>
        </p:nvPicPr>
        <p:blipFill>
          <a:blip r:embed="rId4"/>
          <a:stretch>
            <a:fillRect/>
          </a:stretch>
        </p:blipFill>
        <p:spPr>
          <a:xfrm>
            <a:off x="8256240" y="3212976"/>
            <a:ext cx="3096344" cy="2947720"/>
          </a:xfrm>
          <a:prstGeom prst="rect">
            <a:avLst/>
          </a:prstGeom>
          <a:effectLst>
            <a:glow rad="127000">
              <a:schemeClr val="tx1">
                <a:alpha val="4000"/>
              </a:schemeClr>
            </a:glow>
          </a:effectLst>
        </p:spPr>
      </p:pic>
    </p:spTree>
    <p:extLst>
      <p:ext uri="{BB962C8B-B14F-4D97-AF65-F5344CB8AC3E}">
        <p14:creationId xmlns:p14="http://schemas.microsoft.com/office/powerpoint/2010/main" val="8782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nd a child reading a book&#10;&#10;Description automatically generated with medium confidence">
            <a:extLst>
              <a:ext uri="{FF2B5EF4-FFF2-40B4-BE49-F238E27FC236}">
                <a16:creationId xmlns:a16="http://schemas.microsoft.com/office/drawing/2014/main" id="{A77DE003-8673-7349-8269-8B2BBAA6A76D}"/>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7336631" y="1929002"/>
            <a:ext cx="4359498" cy="3909005"/>
          </a:xfrm>
          <a:prstGeom prst="roundRect">
            <a:avLst/>
          </a:prstGeom>
        </p:spPr>
      </p:pic>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16832"/>
            <a:ext cx="6624736" cy="4392488"/>
          </a:xfrm>
        </p:spPr>
        <p:txBody>
          <a:bodyPr/>
          <a:lstStyle/>
          <a:p>
            <a:pPr marL="0" indent="0">
              <a:buNone/>
            </a:pPr>
            <a:r>
              <a:rPr lang="en-US" b="1">
                <a:solidFill>
                  <a:schemeClr val="accent2"/>
                </a:solidFill>
              </a:rPr>
              <a:t>The shared book is for YOU to read:</a:t>
            </a:r>
          </a:p>
          <a:p>
            <a:pPr>
              <a:spcBef>
                <a:spcPts val="600"/>
              </a:spcBef>
            </a:pPr>
            <a:r>
              <a:rPr lang="en-US" sz="2400">
                <a:solidFill>
                  <a:schemeClr val="tx1">
                    <a:lumMod val="95000"/>
                    <a:lumOff val="5000"/>
                  </a:schemeClr>
                </a:solidFill>
              </a:rPr>
              <a:t>Make the story sound as exciting as you can by changing your voice.</a:t>
            </a:r>
          </a:p>
          <a:p>
            <a:pPr>
              <a:spcBef>
                <a:spcPts val="600"/>
              </a:spcBef>
            </a:pPr>
            <a:r>
              <a:rPr lang="en-US" sz="2400">
                <a:solidFill>
                  <a:schemeClr val="tx1">
                    <a:lumMod val="95000"/>
                    <a:lumOff val="5000"/>
                  </a:schemeClr>
                </a:solidFill>
              </a:rPr>
              <a:t>Talk with your child as much as you can:</a:t>
            </a:r>
          </a:p>
          <a:p>
            <a:pPr lvl="1">
              <a:spcBef>
                <a:spcPts val="600"/>
              </a:spcBef>
              <a:buFont typeface="Courier New" panose="02070309020205020404" pitchFamily="49" charset="0"/>
              <a:buChar char="o"/>
            </a:pPr>
            <a:r>
              <a:rPr lang="en-US">
                <a:solidFill>
                  <a:schemeClr val="tx1">
                    <a:lumMod val="95000"/>
                    <a:lumOff val="5000"/>
                  </a:schemeClr>
                </a:solidFill>
              </a:rPr>
              <a:t>Introduce new and exciting language.</a:t>
            </a:r>
          </a:p>
          <a:p>
            <a:pPr lvl="1">
              <a:spcBef>
                <a:spcPts val="600"/>
              </a:spcBef>
              <a:buFont typeface="Courier New" panose="02070309020205020404" pitchFamily="49" charset="0"/>
              <a:buChar char="o"/>
            </a:pPr>
            <a:r>
              <a:rPr lang="en-US">
                <a:solidFill>
                  <a:schemeClr val="tx1">
                    <a:lumMod val="95000"/>
                    <a:lumOff val="5000"/>
                  </a:schemeClr>
                </a:solidFill>
              </a:rPr>
              <a:t>Encourage your child to use new vocabulary.</a:t>
            </a:r>
          </a:p>
          <a:p>
            <a:pPr lvl="1">
              <a:spcBef>
                <a:spcPts val="600"/>
              </a:spcBef>
              <a:buFont typeface="Courier New" panose="02070309020205020404" pitchFamily="49" charset="0"/>
              <a:buChar char="o"/>
            </a:pPr>
            <a:r>
              <a:rPr lang="en-US">
                <a:solidFill>
                  <a:schemeClr val="tx1">
                    <a:lumMod val="95000"/>
                    <a:lumOff val="5000"/>
                  </a:schemeClr>
                </a:solidFill>
              </a:rPr>
              <a:t>Make up sentences together.</a:t>
            </a:r>
          </a:p>
          <a:p>
            <a:pPr lvl="1">
              <a:spcBef>
                <a:spcPts val="600"/>
              </a:spcBef>
              <a:buFont typeface="Courier New" panose="02070309020205020404" pitchFamily="49" charset="0"/>
              <a:buChar char="o"/>
            </a:pPr>
            <a:r>
              <a:rPr lang="en-US">
                <a:solidFill>
                  <a:schemeClr val="tx1">
                    <a:lumMod val="95000"/>
                    <a:lumOff val="5000"/>
                  </a:schemeClr>
                </a:solidFill>
              </a:rPr>
              <a:t>Find different words to use.</a:t>
            </a:r>
          </a:p>
          <a:p>
            <a:pPr lvl="1">
              <a:spcBef>
                <a:spcPts val="600"/>
              </a:spcBef>
              <a:buFont typeface="Courier New" panose="02070309020205020404" pitchFamily="49" charset="0"/>
              <a:buChar char="o"/>
            </a:pPr>
            <a:r>
              <a:rPr lang="en-US">
                <a:solidFill>
                  <a:schemeClr val="tx1">
                    <a:lumMod val="95000"/>
                    <a:lumOff val="5000"/>
                  </a:schemeClr>
                </a:solidFill>
              </a:rPr>
              <a:t>Describe things you see.</a:t>
            </a: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p:txBody>
          <a:bodyPr/>
          <a:lstStyle/>
          <a:p>
            <a:r>
              <a:rPr lang="en-US"/>
              <a:t>Read to your child</a:t>
            </a:r>
          </a:p>
        </p:txBody>
      </p:sp>
    </p:spTree>
    <p:extLst>
      <p:ext uri="{BB962C8B-B14F-4D97-AF65-F5344CB8AC3E}">
        <p14:creationId xmlns:p14="http://schemas.microsoft.com/office/powerpoint/2010/main" val="34111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AEEAEB-E0DF-A449-A551-5E1B66611776}"/>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2" name="TextBox 1">
            <a:extLst>
              <a:ext uri="{FF2B5EF4-FFF2-40B4-BE49-F238E27FC236}">
                <a16:creationId xmlns:a16="http://schemas.microsoft.com/office/drawing/2014/main" id="{3712E026-EBF9-F244-AF94-27B3DBD213F8}"/>
              </a:ext>
            </a:extLst>
          </p:cNvPr>
          <p:cNvSpPr txBox="1"/>
          <p:nvPr/>
        </p:nvSpPr>
        <p:spPr>
          <a:xfrm>
            <a:off x="0" y="2780928"/>
            <a:ext cx="12191999" cy="1092607"/>
          </a:xfrm>
          <a:prstGeom prst="rect">
            <a:avLst/>
          </a:prstGeom>
          <a:noFill/>
        </p:spPr>
        <p:txBody>
          <a:bodyPr wrap="square" rtlCol="0">
            <a:spAutoFit/>
          </a:bodyPr>
          <a:lstStyle/>
          <a:p>
            <a:pPr algn="ctr"/>
            <a:r>
              <a:rPr lang="en-US" sz="6500" b="1">
                <a:solidFill>
                  <a:schemeClr val="bg1"/>
                </a:solidFill>
              </a:rPr>
              <a:t>Phonics</a:t>
            </a:r>
          </a:p>
        </p:txBody>
      </p:sp>
    </p:spTree>
    <p:extLst>
      <p:ext uri="{BB962C8B-B14F-4D97-AF65-F5344CB8AC3E}">
        <p14:creationId xmlns:p14="http://schemas.microsoft.com/office/powerpoint/2010/main" val="247234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F18DC-B9DE-FA47-9A8A-F3690285D807}"/>
              </a:ext>
            </a:extLst>
          </p:cNvPr>
          <p:cNvSpPr>
            <a:spLocks noGrp="1"/>
          </p:cNvSpPr>
          <p:nvPr>
            <p:ph type="title"/>
          </p:nvPr>
        </p:nvSpPr>
        <p:spPr/>
        <p:txBody>
          <a:bodyPr/>
          <a:lstStyle/>
          <a:p>
            <a:r>
              <a:rPr lang="en-US"/>
              <a:t>Terminology</a:t>
            </a:r>
          </a:p>
        </p:txBody>
      </p:sp>
      <p:sp>
        <p:nvSpPr>
          <p:cNvPr id="5" name="Rounded Rectangle 4">
            <a:extLst>
              <a:ext uri="{FF2B5EF4-FFF2-40B4-BE49-F238E27FC236}">
                <a16:creationId xmlns:a16="http://schemas.microsoft.com/office/drawing/2014/main" id="{1769BDE3-0AAC-A341-BB8F-73D178BFF921}"/>
              </a:ext>
            </a:extLst>
          </p:cNvPr>
          <p:cNvSpPr/>
          <p:nvPr/>
        </p:nvSpPr>
        <p:spPr>
          <a:xfrm>
            <a:off x="623392" y="2132856"/>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Phoneme</a:t>
            </a:r>
          </a:p>
        </p:txBody>
      </p:sp>
      <p:sp>
        <p:nvSpPr>
          <p:cNvPr id="7" name="Rounded Rectangle 6">
            <a:extLst>
              <a:ext uri="{FF2B5EF4-FFF2-40B4-BE49-F238E27FC236}">
                <a16:creationId xmlns:a16="http://schemas.microsoft.com/office/drawing/2014/main" id="{22408E65-6639-BF46-A2B1-8EE40CCA0AB0}"/>
              </a:ext>
            </a:extLst>
          </p:cNvPr>
          <p:cNvSpPr/>
          <p:nvPr/>
        </p:nvSpPr>
        <p:spPr>
          <a:xfrm>
            <a:off x="623392" y="3111759"/>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Grapheme</a:t>
            </a:r>
          </a:p>
        </p:txBody>
      </p:sp>
      <p:sp>
        <p:nvSpPr>
          <p:cNvPr id="8" name="Rounded Rectangle 7">
            <a:extLst>
              <a:ext uri="{FF2B5EF4-FFF2-40B4-BE49-F238E27FC236}">
                <a16:creationId xmlns:a16="http://schemas.microsoft.com/office/drawing/2014/main" id="{E525C50B-ABA3-8E48-87FF-F6B23D6442BD}"/>
              </a:ext>
            </a:extLst>
          </p:cNvPr>
          <p:cNvSpPr/>
          <p:nvPr/>
        </p:nvSpPr>
        <p:spPr>
          <a:xfrm>
            <a:off x="6744072" y="2132856"/>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Blend </a:t>
            </a:r>
          </a:p>
        </p:txBody>
      </p:sp>
      <p:sp>
        <p:nvSpPr>
          <p:cNvPr id="9" name="Rounded Rectangle 8">
            <a:extLst>
              <a:ext uri="{FF2B5EF4-FFF2-40B4-BE49-F238E27FC236}">
                <a16:creationId xmlns:a16="http://schemas.microsoft.com/office/drawing/2014/main" id="{6A02456E-1619-6441-8838-4FAF7B95E8DE}"/>
              </a:ext>
            </a:extLst>
          </p:cNvPr>
          <p:cNvSpPr/>
          <p:nvPr/>
        </p:nvSpPr>
        <p:spPr>
          <a:xfrm>
            <a:off x="625082" y="41198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Digraph</a:t>
            </a:r>
          </a:p>
        </p:txBody>
      </p:sp>
      <p:sp>
        <p:nvSpPr>
          <p:cNvPr id="10" name="Rounded Rectangle 9">
            <a:extLst>
              <a:ext uri="{FF2B5EF4-FFF2-40B4-BE49-F238E27FC236}">
                <a16:creationId xmlns:a16="http://schemas.microsoft.com/office/drawing/2014/main" id="{D8CA016A-8FA6-964F-AB5B-6E97732A71F4}"/>
              </a:ext>
            </a:extLst>
          </p:cNvPr>
          <p:cNvSpPr/>
          <p:nvPr/>
        </p:nvSpPr>
        <p:spPr>
          <a:xfrm>
            <a:off x="6773782" y="3111759"/>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Segment</a:t>
            </a:r>
          </a:p>
        </p:txBody>
      </p:sp>
      <p:sp>
        <p:nvSpPr>
          <p:cNvPr id="11" name="Rounded Rectangle 10">
            <a:extLst>
              <a:ext uri="{FF2B5EF4-FFF2-40B4-BE49-F238E27FC236}">
                <a16:creationId xmlns:a16="http://schemas.microsoft.com/office/drawing/2014/main" id="{6CC4B300-839D-984F-AF8D-56FF7F67EB7F}"/>
              </a:ext>
            </a:extLst>
          </p:cNvPr>
          <p:cNvSpPr/>
          <p:nvPr/>
        </p:nvSpPr>
        <p:spPr>
          <a:xfrm>
            <a:off x="623392" y="51271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Trigraph</a:t>
            </a:r>
          </a:p>
        </p:txBody>
      </p:sp>
      <p:sp>
        <p:nvSpPr>
          <p:cNvPr id="12" name="Rounded Rectangle 11">
            <a:extLst>
              <a:ext uri="{FF2B5EF4-FFF2-40B4-BE49-F238E27FC236}">
                <a16:creationId xmlns:a16="http://schemas.microsoft.com/office/drawing/2014/main" id="{D8CA016A-8FA6-964F-AB5B-6E97732A71F4}"/>
              </a:ext>
            </a:extLst>
          </p:cNvPr>
          <p:cNvSpPr/>
          <p:nvPr/>
        </p:nvSpPr>
        <p:spPr>
          <a:xfrm>
            <a:off x="6773782" y="4130586"/>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Adjacent consonant</a:t>
            </a:r>
          </a:p>
        </p:txBody>
      </p:sp>
      <p:sp>
        <p:nvSpPr>
          <p:cNvPr id="13" name="Rounded Rectangle 12">
            <a:extLst>
              <a:ext uri="{FF2B5EF4-FFF2-40B4-BE49-F238E27FC236}">
                <a16:creationId xmlns:a16="http://schemas.microsoft.com/office/drawing/2014/main" id="{D8CA016A-8FA6-964F-AB5B-6E97732A71F4}"/>
              </a:ext>
            </a:extLst>
          </p:cNvPr>
          <p:cNvSpPr/>
          <p:nvPr/>
        </p:nvSpPr>
        <p:spPr>
          <a:xfrm>
            <a:off x="6744072" y="51271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Split digraph</a:t>
            </a:r>
          </a:p>
        </p:txBody>
      </p:sp>
    </p:spTree>
    <p:extLst>
      <p:ext uri="{BB962C8B-B14F-4D97-AF65-F5344CB8AC3E}">
        <p14:creationId xmlns:p14="http://schemas.microsoft.com/office/powerpoint/2010/main" val="7617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600B1-8DEE-7042-8BB5-4711875F22B5}"/>
              </a:ext>
            </a:extLst>
          </p:cNvPr>
          <p:cNvSpPr>
            <a:spLocks noGrp="1"/>
          </p:cNvSpPr>
          <p:nvPr>
            <p:ph type="title"/>
          </p:nvPr>
        </p:nvSpPr>
        <p:spPr>
          <a:xfrm>
            <a:off x="479376" y="116632"/>
            <a:ext cx="9793088" cy="1152128"/>
          </a:xfrm>
        </p:spPr>
        <p:txBody>
          <a:bodyPr lIns="91440" tIns="45720" rIns="91440" bIns="45720" anchor="b" anchorCtr="0"/>
          <a:lstStyle/>
          <a:p>
            <a:r>
              <a:rPr lang="en-US"/>
              <a:t>The progression</a:t>
            </a:r>
          </a:p>
        </p:txBody>
      </p:sp>
      <p:pic>
        <p:nvPicPr>
          <p:cNvPr id="8" name="Picture 7">
            <a:extLst>
              <a:ext uri="{FF2B5EF4-FFF2-40B4-BE49-F238E27FC236}">
                <a16:creationId xmlns:a16="http://schemas.microsoft.com/office/drawing/2014/main" id="{4DE1D942-2F2C-2E40-A7C5-F612F9DBAAE5}"/>
              </a:ext>
            </a:extLst>
          </p:cNvPr>
          <p:cNvPicPr>
            <a:picLocks noChangeAspect="1"/>
          </p:cNvPicPr>
          <p:nvPr/>
        </p:nvPicPr>
        <p:blipFill rotWithShape="1">
          <a:blip r:embed="rId3">
            <a:extLst>
              <a:ext uri="{28A0092B-C50C-407E-A947-70E740481C1C}">
                <a14:useLocalDpi xmlns:a14="http://schemas.microsoft.com/office/drawing/2010/main"/>
              </a:ext>
            </a:extLst>
          </a:blip>
          <a:srcRect b="20914"/>
          <a:stretch/>
        </p:blipFill>
        <p:spPr>
          <a:xfrm>
            <a:off x="695400" y="1665696"/>
            <a:ext cx="4479468" cy="5008402"/>
          </a:xfrm>
          <a:prstGeom prst="roundRect">
            <a:avLst>
              <a:gd name="adj" fmla="val 3145"/>
            </a:avLst>
          </a:prstGeom>
          <a:effectLst>
            <a:glow rad="127000">
              <a:schemeClr val="tx1">
                <a:lumMod val="95000"/>
                <a:lumOff val="5000"/>
                <a:alpha val="10000"/>
              </a:schemeClr>
            </a:glow>
          </a:effectLst>
        </p:spPr>
      </p:pic>
      <p:pic>
        <p:nvPicPr>
          <p:cNvPr id="9" name="Picture 8">
            <a:extLst>
              <a:ext uri="{FF2B5EF4-FFF2-40B4-BE49-F238E27FC236}">
                <a16:creationId xmlns:a16="http://schemas.microsoft.com/office/drawing/2014/main" id="{6B1F0601-B503-5F43-8A03-877058285A17}"/>
              </a:ext>
            </a:extLst>
          </p:cNvPr>
          <p:cNvPicPr>
            <a:picLocks noChangeAspect="1"/>
          </p:cNvPicPr>
          <p:nvPr/>
        </p:nvPicPr>
        <p:blipFill rotWithShape="1">
          <a:blip r:embed="rId4">
            <a:extLst>
              <a:ext uri="{28A0092B-C50C-407E-A947-70E740481C1C}">
                <a14:useLocalDpi xmlns:a14="http://schemas.microsoft.com/office/drawing/2010/main"/>
              </a:ext>
            </a:extLst>
          </a:blip>
          <a:srcRect b="34564"/>
          <a:stretch/>
        </p:blipFill>
        <p:spPr>
          <a:xfrm>
            <a:off x="5879976" y="2186478"/>
            <a:ext cx="4850928" cy="4487620"/>
          </a:xfrm>
          <a:prstGeom prst="roundRect">
            <a:avLst>
              <a:gd name="adj" fmla="val 3378"/>
            </a:avLst>
          </a:prstGeom>
          <a:effectLst>
            <a:glow rad="127000">
              <a:schemeClr val="tx1">
                <a:lumMod val="95000"/>
                <a:lumOff val="5000"/>
                <a:alpha val="10000"/>
              </a:schemeClr>
            </a:glow>
          </a:effectLst>
        </p:spPr>
      </p:pic>
    </p:spTree>
    <p:extLst>
      <p:ext uri="{BB962C8B-B14F-4D97-AF65-F5344CB8AC3E}">
        <p14:creationId xmlns:p14="http://schemas.microsoft.com/office/powerpoint/2010/main" val="47559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9375" y="1916832"/>
            <a:ext cx="9252453" cy="4824536"/>
          </a:xfrm>
        </p:spPr>
        <p:txBody>
          <a:bodyPr lIns="91440" tIns="45720" rIns="91440" bIns="45720" anchor="t"/>
          <a:lstStyle/>
          <a:p>
            <a:pPr marL="0" indent="0">
              <a:buNone/>
            </a:pPr>
            <a:r>
              <a:rPr lang="en-US" dirty="0">
                <a:solidFill>
                  <a:schemeClr val="accent2"/>
                </a:solidFill>
              </a:rPr>
              <a:t>Your child has been taught most of Phase 5, they know:</a:t>
            </a:r>
            <a:endParaRPr lang="en-US" dirty="0">
              <a:solidFill>
                <a:schemeClr val="accent2"/>
              </a:solidFill>
              <a:cs typeface="Calibri"/>
            </a:endParaRPr>
          </a:p>
          <a:p>
            <a:r>
              <a:rPr lang="en-US" dirty="0">
                <a:solidFill>
                  <a:schemeClr val="accent2"/>
                </a:solidFill>
              </a:rPr>
              <a:t>new graphemes for the Phase 2 and 3 sounds </a:t>
            </a:r>
            <a:endParaRPr lang="en-US" dirty="0">
              <a:solidFill>
                <a:schemeClr val="accent2"/>
              </a:solidFill>
              <a:ea typeface="Calibri"/>
              <a:cs typeface="Calibri"/>
            </a:endParaRPr>
          </a:p>
          <a:p>
            <a:r>
              <a:rPr lang="en-US" dirty="0">
                <a:solidFill>
                  <a:schemeClr val="accent2"/>
                </a:solidFill>
                <a:cs typeface="Calibri"/>
              </a:rPr>
              <a:t>that the same </a:t>
            </a:r>
            <a:r>
              <a:rPr lang="en-US" dirty="0">
                <a:solidFill>
                  <a:schemeClr val="accent2"/>
                </a:solidFill>
              </a:rPr>
              <a:t>grapheme can have alternative pronunciations.</a:t>
            </a:r>
            <a:endParaRPr lang="en-US" dirty="0">
              <a:solidFill>
                <a:schemeClr val="accent2"/>
              </a:solidFill>
              <a:cs typeface="Calibri"/>
            </a:endParaRPr>
          </a:p>
          <a:p>
            <a:pPr marL="0" indent="0">
              <a:buNone/>
            </a:pPr>
            <a:endParaRPr lang="en-US" dirty="0">
              <a:solidFill>
                <a:schemeClr val="accent2"/>
              </a:solidFill>
              <a:cs typeface="Calibri"/>
            </a:endParaRPr>
          </a:p>
          <a:p>
            <a:pPr marL="0" indent="0">
              <a:buNone/>
            </a:pPr>
            <a:r>
              <a:rPr lang="en-US" dirty="0">
                <a:solidFill>
                  <a:schemeClr val="accent2"/>
                </a:solidFill>
                <a:cs typeface="Calibri"/>
              </a:rPr>
              <a:t>The </a:t>
            </a:r>
            <a:r>
              <a:rPr lang="en-US" dirty="0">
                <a:solidFill>
                  <a:schemeClr val="accent2"/>
                </a:solidFill>
              </a:rPr>
              <a:t>‘Grow the code’ lessons support children with reading and spelling these alternative spellings.</a:t>
            </a:r>
            <a:endParaRPr lang="en-US" dirty="0">
              <a:solidFill>
                <a:schemeClr val="accent2"/>
              </a:solidFill>
              <a:cs typeface="Calibri"/>
            </a:endParaRPr>
          </a:p>
          <a:p>
            <a:endParaRPr lang="en-US" dirty="0">
              <a:solidFill>
                <a:schemeClr val="accent2"/>
              </a:solidFill>
              <a:cs typeface="Calibri"/>
            </a:endParaRPr>
          </a:p>
          <a:p>
            <a:endParaRPr lang="en-US" dirty="0"/>
          </a:p>
        </p:txBody>
      </p:sp>
      <p:sp>
        <p:nvSpPr>
          <p:cNvPr id="3" name="Title 2"/>
          <p:cNvSpPr>
            <a:spLocks noGrp="1"/>
          </p:cNvSpPr>
          <p:nvPr>
            <p:ph type="title"/>
          </p:nvPr>
        </p:nvSpPr>
        <p:spPr>
          <a:xfrm>
            <a:off x="479376" y="332656"/>
            <a:ext cx="7722551" cy="1152128"/>
          </a:xfrm>
        </p:spPr>
        <p:txBody>
          <a:bodyPr lIns="91440" tIns="45720" rIns="91440" bIns="45720" anchor="b" anchorCtr="0"/>
          <a:lstStyle/>
          <a:p>
            <a:r>
              <a:rPr lang="en-US"/>
              <a:t>What your child been taught so far </a:t>
            </a:r>
            <a:endParaRPr lang="en-GB"/>
          </a:p>
        </p:txBody>
      </p:sp>
    </p:spTree>
    <p:extLst>
      <p:ext uri="{BB962C8B-B14F-4D97-AF65-F5344CB8AC3E}">
        <p14:creationId xmlns:p14="http://schemas.microsoft.com/office/powerpoint/2010/main" val="82003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CB653-43CD-5E45-80A3-0B2B306C73C6}"/>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4" name="TextBox 3">
            <a:extLst>
              <a:ext uri="{FF2B5EF4-FFF2-40B4-BE49-F238E27FC236}">
                <a16:creationId xmlns:a16="http://schemas.microsoft.com/office/drawing/2014/main" id="{EA3E8739-0EDB-B444-A351-73F5CD537FEA}"/>
              </a:ext>
            </a:extLst>
          </p:cNvPr>
          <p:cNvSpPr txBox="1"/>
          <p:nvPr/>
        </p:nvSpPr>
        <p:spPr>
          <a:xfrm>
            <a:off x="0" y="2780928"/>
            <a:ext cx="12191999" cy="1092607"/>
          </a:xfrm>
          <a:prstGeom prst="rect">
            <a:avLst/>
          </a:prstGeom>
          <a:noFill/>
        </p:spPr>
        <p:txBody>
          <a:bodyPr wrap="square" rtlCol="0">
            <a:spAutoFit/>
          </a:bodyPr>
          <a:lstStyle/>
          <a:p>
            <a:pPr algn="ctr"/>
            <a:r>
              <a:rPr lang="en-US" sz="6500" b="1">
                <a:solidFill>
                  <a:schemeClr val="bg1"/>
                </a:solidFill>
              </a:rPr>
              <a:t>Phonics Screening Check</a:t>
            </a:r>
          </a:p>
        </p:txBody>
      </p:sp>
    </p:spTree>
    <p:extLst>
      <p:ext uri="{BB962C8B-B14F-4D97-AF65-F5344CB8AC3E}">
        <p14:creationId xmlns:p14="http://schemas.microsoft.com/office/powerpoint/2010/main" val="370824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79376" y="1916832"/>
            <a:ext cx="6048672" cy="4392488"/>
          </a:xfrm>
        </p:spPr>
        <p:txBody>
          <a:bodyPr lIns="91440" tIns="45720" rIns="91440" bIns="45720" anchor="t"/>
          <a:lstStyle/>
          <a:p>
            <a:pPr marL="109220" indent="0">
              <a:spcAft>
                <a:spcPts val="0"/>
              </a:spcAft>
              <a:buNone/>
              <a:defRPr/>
            </a:pPr>
            <a:r>
              <a:rPr lang="en-GB" sz="2400" b="1">
                <a:solidFill>
                  <a:schemeClr val="accent2"/>
                </a:solidFill>
                <a:ea typeface="+mn-lt"/>
                <a:cs typeface="+mn-lt"/>
              </a:rPr>
              <a:t>What is the Phonics Screening Check?</a:t>
            </a:r>
            <a:endParaRPr lang="en-US" b="1">
              <a:solidFill>
                <a:schemeClr val="accent2"/>
              </a:solidFill>
              <a:ea typeface="+mn-lt"/>
              <a:cs typeface="+mn-lt"/>
            </a:endParaRPr>
          </a:p>
          <a:p>
            <a:pPr marL="452120" indent="-342900">
              <a:spcAft>
                <a:spcPts val="0"/>
              </a:spcAft>
              <a:defRPr/>
            </a:pPr>
            <a:r>
              <a:rPr lang="en-GB" sz="2400">
                <a:solidFill>
                  <a:schemeClr val="accent2"/>
                </a:solidFill>
                <a:ea typeface="+mn-lt"/>
                <a:cs typeface="+mn-lt"/>
              </a:rPr>
              <a:t>It is a quick check of your child’s phonics knowledge. </a:t>
            </a:r>
            <a:endParaRPr lang="en-US">
              <a:solidFill>
                <a:schemeClr val="accent2"/>
              </a:solidFill>
              <a:ea typeface="+mn-lt"/>
              <a:cs typeface="+mn-lt"/>
            </a:endParaRPr>
          </a:p>
          <a:p>
            <a:pPr marL="452120" indent="-342900">
              <a:spcAft>
                <a:spcPts val="0"/>
              </a:spcAft>
              <a:defRPr/>
            </a:pPr>
            <a:r>
              <a:rPr lang="en-GB" sz="2400">
                <a:solidFill>
                  <a:schemeClr val="accent2"/>
                </a:solidFill>
                <a:ea typeface="+mn-lt"/>
                <a:cs typeface="+mn-lt"/>
              </a:rPr>
              <a:t>It is </a:t>
            </a:r>
            <a:r>
              <a:rPr lang="en-GB" sz="2400" b="1">
                <a:solidFill>
                  <a:schemeClr val="accent2"/>
                </a:solidFill>
                <a:ea typeface="+mn-lt"/>
                <a:cs typeface="+mn-lt"/>
              </a:rPr>
              <a:t>not</a:t>
            </a:r>
            <a:r>
              <a:rPr lang="en-GB" sz="2400">
                <a:solidFill>
                  <a:schemeClr val="accent2"/>
                </a:solidFill>
                <a:ea typeface="+mn-lt"/>
                <a:cs typeface="+mn-lt"/>
              </a:rPr>
              <a:t> designed to create any stress or anxiety for your child.</a:t>
            </a:r>
            <a:endParaRPr lang="en-GB">
              <a:solidFill>
                <a:schemeClr val="accent2"/>
              </a:solidFill>
            </a:endParaRPr>
          </a:p>
          <a:p>
            <a:pPr marL="452120" indent="-342900">
              <a:spcAft>
                <a:spcPts val="0"/>
              </a:spcAft>
              <a:defRPr/>
            </a:pPr>
            <a:r>
              <a:rPr lang="en-US" altLang="en-US" sz="2400">
                <a:solidFill>
                  <a:schemeClr val="accent2"/>
                </a:solidFill>
                <a:ea typeface="+mn-lt"/>
                <a:cs typeface="+mn-lt"/>
              </a:rPr>
              <a:t>It assesses decoding skills using phonics.</a:t>
            </a:r>
            <a:endParaRPr lang="en-GB">
              <a:solidFill>
                <a:schemeClr val="accent2"/>
              </a:solidFill>
            </a:endParaRPr>
          </a:p>
          <a:p>
            <a:pPr marL="452120" indent="-342900">
              <a:spcAft>
                <a:spcPts val="0"/>
              </a:spcAft>
              <a:defRPr/>
            </a:pPr>
            <a:r>
              <a:rPr lang="en-US" altLang="en-US" sz="2400">
                <a:solidFill>
                  <a:schemeClr val="accent2"/>
                </a:solidFill>
                <a:ea typeface="+mn-lt"/>
                <a:cs typeface="+mn-lt"/>
              </a:rPr>
              <a:t>It consists of 40 words (20 real words, </a:t>
            </a:r>
            <a:br>
              <a:rPr lang="en-US" altLang="en-US" sz="2400">
                <a:solidFill>
                  <a:schemeClr val="accent2"/>
                </a:solidFill>
                <a:ea typeface="+mn-lt"/>
                <a:cs typeface="+mn-lt"/>
              </a:rPr>
            </a:br>
            <a:r>
              <a:rPr lang="en-US" altLang="en-US" sz="2400">
                <a:solidFill>
                  <a:schemeClr val="accent2"/>
                </a:solidFill>
                <a:ea typeface="+mn-lt"/>
                <a:cs typeface="+mn-lt"/>
              </a:rPr>
              <a:t>20 ‘alien words’).</a:t>
            </a:r>
            <a:endParaRPr lang="en-GB">
              <a:solidFill>
                <a:schemeClr val="accent2"/>
              </a:solidFill>
            </a:endParaRPr>
          </a:p>
          <a:p>
            <a:pPr marL="109220" indent="0">
              <a:spcAft>
                <a:spcPts val="0"/>
              </a:spcAft>
              <a:buNone/>
              <a:defRPr/>
            </a:pPr>
            <a:r>
              <a:rPr lang="en-US" altLang="en-US" sz="2400">
                <a:solidFill>
                  <a:schemeClr val="accent2"/>
                </a:solidFill>
                <a:ea typeface="+mn-lt"/>
                <a:cs typeface="+mn-lt"/>
              </a:rPr>
              <a:t>If children do not achieve the required score in Year 1, they will retake the screening at the end of Year 2.</a:t>
            </a:r>
            <a:endParaRPr lang="en-GB">
              <a:solidFill>
                <a:schemeClr val="accent2"/>
              </a:solidFill>
            </a:endParaRPr>
          </a:p>
          <a:p>
            <a:pPr>
              <a:defRPr/>
            </a:pPr>
            <a:endParaRPr lang="en-GB">
              <a:cs typeface="Calibri"/>
            </a:endParaRPr>
          </a:p>
        </p:txBody>
      </p:sp>
      <p:sp>
        <p:nvSpPr>
          <p:cNvPr id="5" name="Title 4"/>
          <p:cNvSpPr>
            <a:spLocks noGrp="1"/>
          </p:cNvSpPr>
          <p:nvPr>
            <p:ph type="title"/>
          </p:nvPr>
        </p:nvSpPr>
        <p:spPr/>
        <p:txBody>
          <a:bodyPr lIns="91440" tIns="45720" rIns="91440" bIns="45720" anchor="b" anchorCtr="0"/>
          <a:lstStyle/>
          <a:p>
            <a:r>
              <a:rPr lang="en-US">
                <a:latin typeface="+mn-lt"/>
              </a:rPr>
              <a:t>This term we are preparing for the </a:t>
            </a:r>
            <a:br>
              <a:rPr lang="en-US">
                <a:latin typeface="+mn-lt"/>
                <a:cs typeface="Calibri"/>
              </a:rPr>
            </a:br>
            <a:r>
              <a:rPr lang="en-US">
                <a:latin typeface="+mn-lt"/>
              </a:rPr>
              <a:t>Phonics Screening Check</a:t>
            </a:r>
            <a:endParaRPr lang="en-GB">
              <a:latin typeface="+mn-lt"/>
              <a:cs typeface="Calibri" panose="020F0502020204030204"/>
            </a:endParaRPr>
          </a:p>
        </p:txBody>
      </p:sp>
      <p:pic>
        <p:nvPicPr>
          <p:cNvPr id="2" name="Picture 2" descr="Diagram&#10;&#10;Description automatically generated">
            <a:extLst>
              <a:ext uri="{FF2B5EF4-FFF2-40B4-BE49-F238E27FC236}">
                <a16:creationId xmlns:a16="http://schemas.microsoft.com/office/drawing/2014/main" id="{E560F086-6940-439B-DFD0-00EF379500F2}"/>
              </a:ext>
            </a:extLst>
          </p:cNvPr>
          <p:cNvPicPr>
            <a:picLocks noChangeAspect="1"/>
          </p:cNvPicPr>
          <p:nvPr/>
        </p:nvPicPr>
        <p:blipFill>
          <a:blip r:embed="rId3"/>
          <a:stretch>
            <a:fillRect/>
          </a:stretch>
        </p:blipFill>
        <p:spPr>
          <a:xfrm>
            <a:off x="6959582" y="1974204"/>
            <a:ext cx="5004879" cy="3648104"/>
          </a:xfrm>
          <a:prstGeom prst="rect">
            <a:avLst/>
          </a:prstGeom>
        </p:spPr>
      </p:pic>
    </p:spTree>
    <p:extLst>
      <p:ext uri="{BB962C8B-B14F-4D97-AF65-F5344CB8AC3E}">
        <p14:creationId xmlns:p14="http://schemas.microsoft.com/office/powerpoint/2010/main" val="151166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79376" y="1916832"/>
            <a:ext cx="6804061" cy="4392488"/>
          </a:xfrm>
        </p:spPr>
        <p:txBody>
          <a:bodyPr lIns="91440" tIns="45720" rIns="91440" bIns="45720" anchor="t"/>
          <a:lstStyle/>
          <a:p>
            <a:pPr marL="566420" indent="-457200" eaLnBrk="1" fontAlgn="auto" hangingPunct="1">
              <a:spcAft>
                <a:spcPts val="0"/>
              </a:spcAft>
              <a:defRPr/>
            </a:pPr>
            <a:r>
              <a:rPr lang="en-GB" sz="2400" dirty="0">
                <a:solidFill>
                  <a:schemeClr val="accent2"/>
                </a:solidFill>
                <a:latin typeface="Calibri"/>
                <a:ea typeface="Calibri"/>
                <a:cs typeface="Calibri"/>
              </a:rPr>
              <a:t>Your child will sit with a member of staff that they know. </a:t>
            </a:r>
            <a:endParaRPr lang="en-US" dirty="0">
              <a:solidFill>
                <a:schemeClr val="accent2"/>
              </a:solidFill>
              <a:latin typeface="Calibri"/>
              <a:ea typeface="Calibri"/>
              <a:cs typeface="Calibri"/>
            </a:endParaRPr>
          </a:p>
          <a:p>
            <a:pPr marL="566420" indent="-457200">
              <a:spcAft>
                <a:spcPts val="0"/>
              </a:spcAft>
              <a:defRPr/>
            </a:pPr>
            <a:r>
              <a:rPr lang="en-GB" sz="2400" dirty="0">
                <a:solidFill>
                  <a:schemeClr val="accent2"/>
                </a:solidFill>
                <a:latin typeface="Calibri"/>
                <a:ea typeface="Calibri"/>
                <a:cs typeface="Calibri"/>
              </a:rPr>
              <a:t>They will be asked to read 40 words aloud.</a:t>
            </a:r>
            <a:endParaRPr lang="en-US" dirty="0">
              <a:solidFill>
                <a:schemeClr val="accent2"/>
              </a:solidFill>
              <a:ea typeface="Calibri"/>
              <a:cs typeface="Calibri"/>
            </a:endParaRPr>
          </a:p>
          <a:p>
            <a:pPr marL="566420" indent="-457200" eaLnBrk="1" fontAlgn="auto" hangingPunct="1">
              <a:spcAft>
                <a:spcPts val="0"/>
              </a:spcAft>
              <a:defRPr/>
            </a:pPr>
            <a:r>
              <a:rPr lang="en-GB" sz="2400" dirty="0">
                <a:solidFill>
                  <a:schemeClr val="accent2"/>
                </a:solidFill>
                <a:latin typeface="Calibri"/>
                <a:ea typeface="Calibri"/>
                <a:cs typeface="Calibri"/>
              </a:rPr>
              <a:t>This takes just a few minutes to complete, but there is no time limit. </a:t>
            </a:r>
          </a:p>
          <a:p>
            <a:pPr marL="566420" indent="-457200">
              <a:spcAft>
                <a:spcPts val="0"/>
              </a:spcAft>
              <a:defRPr/>
            </a:pPr>
            <a:r>
              <a:rPr lang="en-GB" sz="2400" dirty="0">
                <a:solidFill>
                  <a:schemeClr val="accent2"/>
                </a:solidFill>
                <a:latin typeface="Calibri"/>
                <a:ea typeface="Calibri"/>
                <a:cs typeface="Calibri"/>
              </a:rPr>
              <a:t>If your child is struggling, the teacher will stop.</a:t>
            </a:r>
            <a:endParaRPr lang="en-GB" sz="2400" dirty="0">
              <a:solidFill>
                <a:schemeClr val="accent2"/>
              </a:solidFill>
              <a:ea typeface="Calibri"/>
              <a:cs typeface="Calibri"/>
            </a:endParaRPr>
          </a:p>
          <a:p>
            <a:pPr marL="566420" indent="-457200" eaLnBrk="1" fontAlgn="auto" hangingPunct="1">
              <a:spcAft>
                <a:spcPts val="0"/>
              </a:spcAft>
              <a:defRPr/>
            </a:pPr>
            <a:r>
              <a:rPr lang="en-GB" sz="2400" dirty="0">
                <a:solidFill>
                  <a:schemeClr val="accent2"/>
                </a:solidFill>
                <a:latin typeface="Calibri"/>
                <a:ea typeface="Calibri"/>
                <a:cs typeface="Calibri"/>
              </a:rPr>
              <a:t>It has been carefully designed not to be stressful for your child.</a:t>
            </a:r>
            <a:r>
              <a:rPr lang="en-GB" sz="2400" dirty="0">
                <a:latin typeface="Calibri"/>
                <a:ea typeface="Calibri"/>
                <a:cs typeface="Calibri"/>
              </a:rPr>
              <a:t> </a:t>
            </a:r>
            <a:endParaRPr lang="en-GB" sz="2400" dirty="0">
              <a:latin typeface="Calibri" panose="020F0502020204030204" pitchFamily="34" charset="0"/>
              <a:ea typeface="Calibri"/>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lstStyle/>
          <a:p>
            <a:r>
              <a:rPr lang="en-US" dirty="0">
                <a:latin typeface="+mn-lt"/>
              </a:rPr>
              <a:t>How does the check work?</a:t>
            </a:r>
            <a:endParaRPr lang="en-GB" dirty="0">
              <a:latin typeface="+mn-lt"/>
            </a:endParaRPr>
          </a:p>
        </p:txBody>
      </p:sp>
      <p:pic>
        <p:nvPicPr>
          <p:cNvPr id="2" name="Picture 1" descr="A screen shot of a game&#10;&#10;Description automatically generated">
            <a:extLst>
              <a:ext uri="{FF2B5EF4-FFF2-40B4-BE49-F238E27FC236}">
                <a16:creationId xmlns:a16="http://schemas.microsoft.com/office/drawing/2014/main" id="{2DA11B01-AC7F-2C47-90AE-178705FEB3F7}"/>
              </a:ext>
            </a:extLst>
          </p:cNvPr>
          <p:cNvPicPr>
            <a:picLocks noChangeAspect="1"/>
          </p:cNvPicPr>
          <p:nvPr/>
        </p:nvPicPr>
        <p:blipFill>
          <a:blip r:embed="rId3"/>
          <a:stretch>
            <a:fillRect/>
          </a:stretch>
        </p:blipFill>
        <p:spPr>
          <a:xfrm rot="5400000">
            <a:off x="7614118" y="2463055"/>
            <a:ext cx="4411496" cy="3092011"/>
          </a:xfrm>
          <a:prstGeom prst="rect">
            <a:avLst/>
          </a:prstGeom>
        </p:spPr>
      </p:pic>
    </p:spTree>
    <p:extLst>
      <p:ext uri="{BB962C8B-B14F-4D97-AF65-F5344CB8AC3E}">
        <p14:creationId xmlns:p14="http://schemas.microsoft.com/office/powerpoint/2010/main" val="80586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79376" y="2773050"/>
            <a:ext cx="11161240" cy="3320246"/>
          </a:xfrm>
        </p:spPr>
        <p:txBody>
          <a:bodyPr lIns="91440" tIns="45720" rIns="91440" bIns="45720" anchor="t"/>
          <a:lstStyle/>
          <a:p>
            <a:pPr marL="452120" indent="-342900" eaLnBrk="1" fontAlgn="auto" hangingPunct="1">
              <a:spcAft>
                <a:spcPts val="0"/>
              </a:spcAft>
              <a:defRPr/>
            </a:pPr>
            <a:r>
              <a:rPr lang="en-GB" sz="2400">
                <a:solidFill>
                  <a:schemeClr val="accent2"/>
                </a:solidFill>
                <a:latin typeface="Calibri"/>
                <a:ea typeface="Calibri"/>
                <a:cs typeface="Calibri"/>
              </a:rPr>
              <a:t>The check will contain 20 ‘alien words’.</a:t>
            </a:r>
          </a:p>
          <a:p>
            <a:pPr marL="452120" indent="-342900" eaLnBrk="1" fontAlgn="auto" hangingPunct="1">
              <a:spcAft>
                <a:spcPts val="0"/>
              </a:spcAft>
              <a:defRPr/>
            </a:pPr>
            <a:r>
              <a:rPr lang="en-GB" sz="2400">
                <a:solidFill>
                  <a:schemeClr val="accent2"/>
                </a:solidFill>
                <a:latin typeface="Calibri"/>
                <a:ea typeface="Calibri"/>
                <a:cs typeface="Calibri"/>
              </a:rPr>
              <a:t>The children will be familiar with alien words and will start to read them this term.</a:t>
            </a:r>
          </a:p>
          <a:p>
            <a:pPr marL="452120" indent="-342900" eaLnBrk="1" fontAlgn="auto" hangingPunct="1">
              <a:spcAft>
                <a:spcPts val="0"/>
              </a:spcAft>
              <a:defRPr/>
            </a:pPr>
            <a:r>
              <a:rPr lang="en-GB" sz="2400">
                <a:solidFill>
                  <a:schemeClr val="accent2"/>
                </a:solidFill>
                <a:latin typeface="Calibri"/>
                <a:ea typeface="Calibri"/>
                <a:cs typeface="Calibri"/>
              </a:rPr>
              <a:t>Alien words assess children’s decoding skills and are used in lessons for the purpose of preparing for the Phonics Screening Check </a:t>
            </a:r>
            <a:r>
              <a:rPr lang="en-GB" sz="2400" b="1">
                <a:solidFill>
                  <a:schemeClr val="accent2"/>
                </a:solidFill>
                <a:latin typeface="Calibri"/>
                <a:ea typeface="Calibri"/>
                <a:cs typeface="Calibri"/>
              </a:rPr>
              <a:t>only</a:t>
            </a:r>
            <a:r>
              <a:rPr lang="en-GB" sz="2400">
                <a:solidFill>
                  <a:schemeClr val="accent2"/>
                </a:solidFill>
                <a:latin typeface="Calibri"/>
                <a:ea typeface="Calibri"/>
                <a:cs typeface="Calibri"/>
              </a:rPr>
              <a:t>. </a:t>
            </a:r>
          </a:p>
          <a:p>
            <a:pPr marL="452120" indent="-342900" eaLnBrk="1" fontAlgn="auto" hangingPunct="1">
              <a:spcAft>
                <a:spcPts val="0"/>
              </a:spcAft>
              <a:defRPr/>
            </a:pPr>
            <a:r>
              <a:rPr lang="en-GB" sz="2400">
                <a:solidFill>
                  <a:schemeClr val="accent2"/>
                </a:solidFill>
                <a:latin typeface="Calibri"/>
                <a:ea typeface="Calibri"/>
                <a:cs typeface="Calibri"/>
              </a:rPr>
              <a:t>Children cannot read these words by using their memory or known vocabulary, so they have to use their decoding skills. This is a fair way to assess their ability to decode.</a:t>
            </a:r>
          </a:p>
          <a:p>
            <a:pPr marL="452120" indent="-342900" eaLnBrk="1" fontAlgn="auto" hangingPunct="1">
              <a:spcAft>
                <a:spcPts val="0"/>
              </a:spcAft>
              <a:defRPr/>
            </a:pPr>
            <a:r>
              <a:rPr lang="en-GB" sz="2400">
                <a:solidFill>
                  <a:schemeClr val="accent2"/>
                </a:solidFill>
                <a:latin typeface="Calibri"/>
                <a:ea typeface="Calibri"/>
                <a:cs typeface="Calibri"/>
              </a:rPr>
              <a:t>The Phonics Screening Check will be administered in June</a:t>
            </a:r>
            <a:r>
              <a:rPr lang="en-GB" sz="2400">
                <a:latin typeface="Calibri"/>
                <a:ea typeface="Calibri"/>
                <a:cs typeface="Calibri"/>
              </a:rPr>
              <a:t>.</a:t>
            </a:r>
          </a:p>
          <a:p>
            <a:endParaRPr lang="en-GB" sz="240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479376" y="188640"/>
            <a:ext cx="9793088" cy="1152128"/>
          </a:xfrm>
        </p:spPr>
        <p:txBody>
          <a:bodyPr lIns="91440" tIns="45720" rIns="91440" bIns="45720" anchor="b" anchorCtr="0"/>
          <a:lstStyle/>
          <a:p>
            <a:r>
              <a:rPr lang="en-US">
                <a:latin typeface="+mn-lt"/>
              </a:rPr>
              <a:t>‘Alien words’ recap</a:t>
            </a:r>
            <a:endParaRPr lang="en-GB">
              <a:latin typeface="+mn-lt"/>
            </a:endParaRPr>
          </a:p>
        </p:txBody>
      </p:sp>
      <p:pic>
        <p:nvPicPr>
          <p:cNvPr id="7" name="Picture 6" descr="A picture containing text, clipart&#10;&#10;Description automatically generated">
            <a:extLst>
              <a:ext uri="{FF2B5EF4-FFF2-40B4-BE49-F238E27FC236}">
                <a16:creationId xmlns:a16="http://schemas.microsoft.com/office/drawing/2014/main" id="{4BB7C505-95E8-FA44-9C78-4AD4328B3522}"/>
              </a:ext>
            </a:extLst>
          </p:cNvPr>
          <p:cNvPicPr>
            <a:picLocks noChangeAspect="1"/>
          </p:cNvPicPr>
          <p:nvPr/>
        </p:nvPicPr>
        <p:blipFill>
          <a:blip r:embed="rId3"/>
          <a:stretch>
            <a:fillRect/>
          </a:stretch>
        </p:blipFill>
        <p:spPr>
          <a:xfrm>
            <a:off x="6880448" y="1232805"/>
            <a:ext cx="3528392" cy="1116178"/>
          </a:xfrm>
          <a:prstGeom prst="rect">
            <a:avLst/>
          </a:prstGeom>
        </p:spPr>
      </p:pic>
    </p:spTree>
    <p:extLst>
      <p:ext uri="{BB962C8B-B14F-4D97-AF65-F5344CB8AC3E}">
        <p14:creationId xmlns:p14="http://schemas.microsoft.com/office/powerpoint/2010/main" val="3816114270"/>
      </p:ext>
    </p:extLst>
  </p:cSld>
  <p:clrMapOvr>
    <a:masterClrMapping/>
  </p:clrMapOvr>
</p:sld>
</file>

<file path=ppt/theme/theme1.xml><?xml version="1.0" encoding="utf-8"?>
<a:theme xmlns:a="http://schemas.openxmlformats.org/drawingml/2006/main" name="Presentation cover">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8" tIns="45718" rIns="45718" bIns="45718"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8" tIns="45718" rIns="45718" bIns="45718"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est xmlns="b390c623-81a0-476f-984a-5b2ad478ef4f" xsi:nil="true"/>
    <_ip_UnifiedCompliancePolicyProperties xmlns="http://schemas.microsoft.com/sharepoint/v3" xsi:nil="true"/>
    <lcf76f155ced4ddcb4097134ff3c332f xmlns="b390c623-81a0-476f-984a-5b2ad478ef4f">
      <Terms xmlns="http://schemas.microsoft.com/office/infopath/2007/PartnerControls"/>
    </lcf76f155ced4ddcb4097134ff3c332f>
    <TaxCatchAll xmlns="6d6ce26d-438a-4f93-8ad7-b70bc8847f7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977DC1581EF449A9C26F70477327A5" ma:contentTypeVersion="30" ma:contentTypeDescription="Create a new document." ma:contentTypeScope="" ma:versionID="35786a64cc178860f23ff80c353c4dde">
  <xsd:schema xmlns:xsd="http://www.w3.org/2001/XMLSchema" xmlns:xs="http://www.w3.org/2001/XMLSchema" xmlns:p="http://schemas.microsoft.com/office/2006/metadata/properties" xmlns:ns1="http://schemas.microsoft.com/sharepoint/v3" xmlns:ns2="b390c623-81a0-476f-984a-5b2ad478ef4f" xmlns:ns3="6d6ce26d-438a-4f93-8ad7-b70bc8847f7f" targetNamespace="http://schemas.microsoft.com/office/2006/metadata/properties" ma:root="true" ma:fieldsID="7fe3d31e8bd86c0d8ab3c54843701607" ns1:_="" ns2:_="" ns3:_="">
    <xsd:import namespace="http://schemas.microsoft.com/sharepoint/v3"/>
    <xsd:import namespace="b390c623-81a0-476f-984a-5b2ad478ef4f"/>
    <xsd:import namespace="6d6ce26d-438a-4f93-8ad7-b70bc8847f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1:_ip_UnifiedCompliancePolicyProperties" minOccurs="0"/>
                <xsd:element ref="ns1:_ip_UnifiedCompliancePolicyUIAction" minOccurs="0"/>
                <xsd:element ref="ns2:MediaServiceSearchProperties" minOccurs="0"/>
                <xsd:element ref="ns2:test" minOccurs="0"/>
                <xsd:element ref="ns2:fda848d0-6872-4d01-a8fb-de8ee4635c5bCountryOrRegion" minOccurs="0"/>
                <xsd:element ref="ns2:fda848d0-6872-4d01-a8fb-de8ee4635c5bState" minOccurs="0"/>
                <xsd:element ref="ns2:fda848d0-6872-4d01-a8fb-de8ee4635c5bCity" minOccurs="0"/>
                <xsd:element ref="ns2:fda848d0-6872-4d01-a8fb-de8ee4635c5bPostalCode" minOccurs="0"/>
                <xsd:element ref="ns2:fda848d0-6872-4d01-a8fb-de8ee4635c5bStreet" minOccurs="0"/>
                <xsd:element ref="ns2:fda848d0-6872-4d01-a8fb-de8ee4635c5bGeoLoc" minOccurs="0"/>
                <xsd:element ref="ns2:fda848d0-6872-4d01-a8fb-de8ee4635c5bDispNa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0c623-81a0-476f-984a-5b2ad478e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745fcb-acba-4fe2-84db-a181863b317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test" ma:index="26" nillable="true" ma:displayName="test" ma:format="Dropdown" ma:internalName="test">
      <xsd:simpleType>
        <xsd:restriction base="dms:Unknown"/>
      </xsd:simpleType>
    </xsd:element>
    <xsd:element name="fda848d0-6872-4d01-a8fb-de8ee4635c5bCountryOrRegion" ma:index="27" nillable="true" ma:displayName="test: Country/Region" ma:internalName="CountryOrRegion" ma:readOnly="true">
      <xsd:simpleType>
        <xsd:restriction base="dms:Text"/>
      </xsd:simpleType>
    </xsd:element>
    <xsd:element name="fda848d0-6872-4d01-a8fb-de8ee4635c5bState" ma:index="28" nillable="true" ma:displayName="test: State" ma:internalName="State" ma:readOnly="true">
      <xsd:simpleType>
        <xsd:restriction base="dms:Text"/>
      </xsd:simpleType>
    </xsd:element>
    <xsd:element name="fda848d0-6872-4d01-a8fb-de8ee4635c5bCity" ma:index="29" nillable="true" ma:displayName="test: City" ma:internalName="City" ma:readOnly="true">
      <xsd:simpleType>
        <xsd:restriction base="dms:Text"/>
      </xsd:simpleType>
    </xsd:element>
    <xsd:element name="fda848d0-6872-4d01-a8fb-de8ee4635c5bPostalCode" ma:index="30" nillable="true" ma:displayName="test: Postal Code" ma:internalName="PostalCode" ma:readOnly="true">
      <xsd:simpleType>
        <xsd:restriction base="dms:Text"/>
      </xsd:simpleType>
    </xsd:element>
    <xsd:element name="fda848d0-6872-4d01-a8fb-de8ee4635c5bStreet" ma:index="31" nillable="true" ma:displayName="test: Street" ma:internalName="Street" ma:readOnly="true">
      <xsd:simpleType>
        <xsd:restriction base="dms:Text"/>
      </xsd:simpleType>
    </xsd:element>
    <xsd:element name="fda848d0-6872-4d01-a8fb-de8ee4635c5bGeoLoc" ma:index="32" nillable="true" ma:displayName="test: Coordinates" ma:internalName="GeoLoc" ma:readOnly="true">
      <xsd:simpleType>
        <xsd:restriction base="dms:Unknown"/>
      </xsd:simpleType>
    </xsd:element>
    <xsd:element name="fda848d0-6872-4d01-a8fb-de8ee4635c5bDispName" ma:index="33" nillable="true" ma:displayName="test: Name" ma:internalName="DispName"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ce26d-438a-4f93-8ad7-b70bc8847f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f4a544f-794c-4ace-950b-e93424860709}" ma:internalName="TaxCatchAll" ma:showField="CatchAllData" ma:web="6d6ce26d-438a-4f93-8ad7-b70bc8847f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B8E684-7516-47AC-9294-08AAE612A259}">
  <ds:schemaRefs>
    <ds:schemaRef ds:uri="6d6ce26d-438a-4f93-8ad7-b70bc8847f7f"/>
    <ds:schemaRef ds:uri="b390c623-81a0-476f-984a-5b2ad478ef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713B64-2AB6-4B81-B6C7-C06B46465D59}">
  <ds:schemaRefs>
    <ds:schemaRef ds:uri="6d6ce26d-438a-4f93-8ad7-b70bc8847f7f"/>
    <ds:schemaRef ds:uri="b390c623-81a0-476f-984a-5b2ad478e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25A118-A614-4A41-B843-FEF7057E2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Widescreen</PresentationFormat>
  <Paragraphs>124</Paragraphs>
  <Slides>13</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Arial</vt:lpstr>
      <vt:lpstr>Arial,Sans-Serif</vt:lpstr>
      <vt:lpstr>Calibri</vt:lpstr>
      <vt:lpstr>Calibri Light</vt:lpstr>
      <vt:lpstr>Courier New</vt:lpstr>
      <vt:lpstr>Gotham Narrow Bold</vt:lpstr>
      <vt:lpstr>Open Sans</vt:lpstr>
      <vt:lpstr>Open Sans Light</vt:lpstr>
      <vt:lpstr>Presentation cover</vt:lpstr>
      <vt:lpstr>Normal body copy page</vt:lpstr>
      <vt:lpstr>Custom Design</vt:lpstr>
      <vt:lpstr>3_Normal body copy page</vt:lpstr>
      <vt:lpstr>4_Normal body copy page</vt:lpstr>
      <vt:lpstr>PowerPoint Presentation</vt:lpstr>
      <vt:lpstr>PowerPoint Presentation</vt:lpstr>
      <vt:lpstr>Terminology</vt:lpstr>
      <vt:lpstr>The progression</vt:lpstr>
      <vt:lpstr>What your child been taught so far </vt:lpstr>
      <vt:lpstr>PowerPoint Presentation</vt:lpstr>
      <vt:lpstr>This term we are preparing for the  Phonics Screening Check</vt:lpstr>
      <vt:lpstr>How does the check work?</vt:lpstr>
      <vt:lpstr>‘Alien words’ recap</vt:lpstr>
      <vt:lpstr>PowerPoint Presentation</vt:lpstr>
      <vt:lpstr>The most important thing you can do is read with your child</vt:lpstr>
      <vt:lpstr>Listening to your child read their phonics book</vt:lpstr>
      <vt:lpstr>Read to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sherrington</dc:creator>
  <cp:lastModifiedBy>Joanne Veryard</cp:lastModifiedBy>
  <cp:revision>1</cp:revision>
  <cp:lastPrinted>2021-11-08T18:32:12Z</cp:lastPrinted>
  <dcterms:modified xsi:type="dcterms:W3CDTF">2026-04-02T08:56:24Z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0x01010064977DC1581EF449A9C26F70477327A5</vt:lpwstr>
  </property>
  <property fmtid="{D5CDD505-2E9C-101B-9397-08002B2CF9AE}" pid="3" name="MediaServiceImageTags">
    <vt:lpwstr/>
  </property>
</Properties>
</file>