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25"/>
  </p:notesMasterIdLst>
  <p:handoutMasterIdLst>
    <p:handoutMasterId r:id="rId26"/>
  </p:handoutMasterIdLst>
  <p:sldIdLst>
    <p:sldId id="256" r:id="rId5"/>
    <p:sldId id="287" r:id="rId6"/>
    <p:sldId id="277" r:id="rId7"/>
    <p:sldId id="295" r:id="rId8"/>
    <p:sldId id="296" r:id="rId9"/>
    <p:sldId id="288" r:id="rId10"/>
    <p:sldId id="291" r:id="rId11"/>
    <p:sldId id="262" r:id="rId12"/>
    <p:sldId id="297" r:id="rId13"/>
    <p:sldId id="298" r:id="rId14"/>
    <p:sldId id="278" r:id="rId15"/>
    <p:sldId id="292" r:id="rId16"/>
    <p:sldId id="293" r:id="rId17"/>
    <p:sldId id="294" r:id="rId18"/>
    <p:sldId id="265" r:id="rId19"/>
    <p:sldId id="280" r:id="rId20"/>
    <p:sldId id="270" r:id="rId21"/>
    <p:sldId id="299" r:id="rId22"/>
    <p:sldId id="267" r:id="rId23"/>
    <p:sldId id="290"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00"/>
    <a:srgbClr val="E3E4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C78180-1DA4-4C31-A479-F5A8FF6CB772}" v="9" dt="2026-10-02T13:26:41.755"/>
    <p1510:client id="{C144EA72-D0FA-461B-8338-FCDEB5CDD06D}" v="1" dt="2026-10-02T15:36:58.2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97E4376A-2EA8-434C-AF92-073929871C17}" type="datetimeFigureOut">
              <a:rPr lang="en-GB" smtClean="0"/>
              <a:t>02/10/2026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08312572-18B7-48B1-A52B-F55C2AB4D545}" type="slidenum">
              <a:rPr lang="en-GB" smtClean="0"/>
              <a:t>‹#›</a:t>
            </a:fld>
            <a:endParaRPr lang="en-GB"/>
          </a:p>
        </p:txBody>
      </p:sp>
    </p:spTree>
    <p:extLst>
      <p:ext uri="{BB962C8B-B14F-4D97-AF65-F5344CB8AC3E}">
        <p14:creationId xmlns:p14="http://schemas.microsoft.com/office/powerpoint/2010/main" val="26014636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84FFF11-7D5C-498C-AB0D-E5D32E27AA8B}" type="datetimeFigureOut">
              <a:rPr lang="en-GB" smtClean="0"/>
              <a:t>02/10/2026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B1CAE39-CE98-41E0-BF20-E918BB237AFA}" type="slidenum">
              <a:rPr lang="en-GB" smtClean="0"/>
              <a:t>‹#›</a:t>
            </a:fld>
            <a:endParaRPr lang="en-GB"/>
          </a:p>
        </p:txBody>
      </p:sp>
    </p:spTree>
    <p:extLst>
      <p:ext uri="{BB962C8B-B14F-4D97-AF65-F5344CB8AC3E}">
        <p14:creationId xmlns:p14="http://schemas.microsoft.com/office/powerpoint/2010/main" val="4024193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C4731E8-322B-420F-819A-796CC52C59DF}"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3276230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C4731E8-322B-420F-819A-796CC52C59DF}"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2461903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7"/>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4731E8-322B-420F-819A-796CC52C59DF}"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1629617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C4731E8-322B-420F-819A-796CC52C59DF}"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4288246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C4731E8-322B-420F-819A-796CC52C59DF}" type="datetimeFigureOut">
              <a:rPr lang="en-GB" smtClean="0"/>
              <a:t>02/10/2026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3104692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C4731E8-322B-420F-819A-796CC52C59DF}" type="datetimeFigureOut">
              <a:rPr lang="en-GB" smtClean="0"/>
              <a:t>02/10/2026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2893206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4731E8-322B-420F-819A-796CC52C59DF}" type="datetimeFigureOut">
              <a:rPr lang="en-GB" smtClean="0"/>
              <a:t>02/10/2026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1965991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731E8-322B-420F-819A-796CC52C59DF}"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872898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4731E8-322B-420F-819A-796CC52C59DF}"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3927235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C4731E8-322B-420F-819A-796CC52C59DF}"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3290478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5"/>
            <a:ext cx="36576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12800" y="274645"/>
            <a:ext cx="10769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C4731E8-322B-420F-819A-796CC52C59DF}"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715B2D-49B2-488C-9658-2A513397E9CE}" type="slidenum">
              <a:rPr lang="en-GB" smtClean="0"/>
              <a:t>‹#›</a:t>
            </a:fld>
            <a:endParaRPr lang="en-GB"/>
          </a:p>
        </p:txBody>
      </p:sp>
    </p:spTree>
    <p:extLst>
      <p:ext uri="{BB962C8B-B14F-4D97-AF65-F5344CB8AC3E}">
        <p14:creationId xmlns:p14="http://schemas.microsoft.com/office/powerpoint/2010/main" val="1421327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4731E8-322B-420F-819A-796CC52C59DF}" type="datetimeFigureOut">
              <a:rPr lang="en-GB" smtClean="0"/>
              <a:t>02/10/2026</a:t>
            </a:fld>
            <a:endParaRPr lang="en-GB"/>
          </a:p>
        </p:txBody>
      </p:sp>
      <p:sp>
        <p:nvSpPr>
          <p:cNvPr id="5" name="Footer Placeholder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715B2D-49B2-488C-9658-2A513397E9CE}" type="slidenum">
              <a:rPr lang="en-GB" smtClean="0"/>
              <a:t>‹#›</a:t>
            </a:fld>
            <a:endParaRPr lang="en-GB"/>
          </a:p>
        </p:txBody>
      </p:sp>
    </p:spTree>
    <p:extLst>
      <p:ext uri="{BB962C8B-B14F-4D97-AF65-F5344CB8AC3E}">
        <p14:creationId xmlns:p14="http://schemas.microsoft.com/office/powerpoint/2010/main" val="26080776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hemeOverride" Target="../theme/themeOverride1.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png"/><Relationship Id="rId5" Type="http://schemas.openxmlformats.org/officeDocument/2006/relationships/image" Target="../media/image7.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png"/><Relationship Id="rId5" Type="http://schemas.openxmlformats.org/officeDocument/2006/relationships/image" Target="../media/image9.jpe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1.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png"/><Relationship Id="rId5" Type="http://schemas.openxmlformats.org/officeDocument/2006/relationships/image" Target="../media/image10.jpe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5.png"/><Relationship Id="rId5" Type="http://schemas.openxmlformats.org/officeDocument/2006/relationships/hyperlink" Target="mailto:class08@holytrinity.bwmat.org" TargetMode="External"/><Relationship Id="rId4" Type="http://schemas.openxmlformats.org/officeDocument/2006/relationships/hyperlink" Target="mailto:class07@holytrinity.bwma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459346" y="-92364"/>
            <a:ext cx="9144000" cy="2387600"/>
          </a:xfrm>
          <a:prstGeom prst="rect">
            <a:avLst/>
          </a:prstGeom>
        </p:spPr>
        <p:txBody>
          <a:bodyPr wrap="none">
            <a:spAutoFit/>
          </a:bodyPr>
          <a:lstStyle/>
          <a:p>
            <a:pPr algn="ctr"/>
            <a:r>
              <a:rPr lang="en-GB" altLang="en-US" sz="8800" dirty="0">
                <a:latin typeface="Arial Narrow" panose="020B0606020202030204" pitchFamily="34" charset="0"/>
              </a:rPr>
              <a:t>Welcome!</a:t>
            </a:r>
          </a:p>
        </p:txBody>
      </p:sp>
      <p:sp>
        <p:nvSpPr>
          <p:cNvPr id="7" name="TextBox 6"/>
          <p:cNvSpPr txBox="1"/>
          <p:nvPr/>
        </p:nvSpPr>
        <p:spPr>
          <a:xfrm>
            <a:off x="697840" y="2720643"/>
            <a:ext cx="5128055" cy="2308324"/>
          </a:xfrm>
          <a:prstGeom prst="rect">
            <a:avLst/>
          </a:prstGeom>
          <a:noFill/>
        </p:spPr>
        <p:txBody>
          <a:bodyPr wrap="square" rtlCol="0">
            <a:spAutoFit/>
          </a:bodyPr>
          <a:lstStyle/>
          <a:p>
            <a:pPr algn="ctr"/>
            <a:r>
              <a:rPr lang="en-GB" sz="4800" dirty="0">
                <a:latin typeface="Arial Narrow" panose="020B0606020202030204" pitchFamily="34" charset="0"/>
              </a:rPr>
              <a:t>Curriculum Meeting for Parents of Children in Year 3</a:t>
            </a:r>
            <a:endParaRPr lang="en-US" sz="4800" dirty="0">
              <a:latin typeface="Arial Narrow" panose="020B0606020202030204" pitchFamily="34" charset="0"/>
            </a:endParaRPr>
          </a:p>
        </p:txBody>
      </p:sp>
      <p:pic>
        <p:nvPicPr>
          <p:cNvPr id="9" name="Picture 8"/>
          <p:cNvPicPr>
            <a:picLocks noChangeAspect="1"/>
          </p:cNvPicPr>
          <p:nvPr/>
        </p:nvPicPr>
        <p:blipFill>
          <a:blip r:embed="rId4"/>
          <a:stretch>
            <a:fillRect/>
          </a:stretch>
        </p:blipFill>
        <p:spPr>
          <a:xfrm>
            <a:off x="8022200" y="2662208"/>
            <a:ext cx="3598250" cy="2425194"/>
          </a:xfrm>
          <a:prstGeom prst="rect">
            <a:avLst/>
          </a:prstGeom>
        </p:spPr>
      </p:pic>
      <p:grpSp>
        <p:nvGrpSpPr>
          <p:cNvPr id="3" name="Group 2">
            <a:extLst>
              <a:ext uri="{FF2B5EF4-FFF2-40B4-BE49-F238E27FC236}">
                <a16:creationId xmlns:a16="http://schemas.microsoft.com/office/drawing/2014/main" id="{A3C22AEC-69B0-234B-A67E-D3B477AC5174}"/>
              </a:ext>
            </a:extLst>
          </p:cNvPr>
          <p:cNvGrpSpPr/>
          <p:nvPr/>
        </p:nvGrpSpPr>
        <p:grpSpPr>
          <a:xfrm>
            <a:off x="256600" y="116164"/>
            <a:ext cx="11759188" cy="6400800"/>
            <a:chOff x="256600" y="116164"/>
            <a:chExt cx="11759188" cy="6400800"/>
          </a:xfrm>
        </p:grpSpPr>
        <p:pic>
          <p:nvPicPr>
            <p:cNvPr id="8" name="Picture 7"/>
            <p:cNvPicPr>
              <a:picLocks noChangeAspect="1"/>
            </p:cNvPicPr>
            <p:nvPr/>
          </p:nvPicPr>
          <p:blipFill>
            <a:blip r:embed="rId5"/>
            <a:stretch>
              <a:fillRect/>
            </a:stretch>
          </p:blipFill>
          <p:spPr>
            <a:xfrm>
              <a:off x="6541364" y="5237495"/>
              <a:ext cx="5394036" cy="1241752"/>
            </a:xfrm>
            <a:prstGeom prst="rect">
              <a:avLst/>
            </a:prstGeom>
          </p:spPr>
        </p:pic>
        <p:sp>
          <p:nvSpPr>
            <p:cNvPr id="2" name="Rectangle 1">
              <a:extLst>
                <a:ext uri="{FF2B5EF4-FFF2-40B4-BE49-F238E27FC236}">
                  <a16:creationId xmlns:a16="http://schemas.microsoft.com/office/drawing/2014/main" id="{2C4A08CF-B8F7-146C-F6DE-3A0C6D89D45A}"/>
                </a:ext>
              </a:extLst>
            </p:cNvPr>
            <p:cNvSpPr/>
            <p:nvPr/>
          </p:nvSpPr>
          <p:spPr>
            <a:xfrm>
              <a:off x="256600" y="116164"/>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0" name="Recorded Sound">
            <a:hlinkClick r:id="" action="ppaction://media"/>
            <a:extLst>
              <a:ext uri="{FF2B5EF4-FFF2-40B4-BE49-F238E27FC236}">
                <a16:creationId xmlns:a16="http://schemas.microsoft.com/office/drawing/2014/main" id="{99F546B4-08BD-41C5-0D53-74992851DBA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54773" y="341036"/>
            <a:ext cx="406400" cy="406400"/>
          </a:xfrm>
          <a:prstGeom prst="rect">
            <a:avLst/>
          </a:prstGeom>
        </p:spPr>
      </p:pic>
    </p:spTree>
    <p:extLst>
      <p:ext uri="{BB962C8B-B14F-4D97-AF65-F5344CB8AC3E}">
        <p14:creationId xmlns:p14="http://schemas.microsoft.com/office/powerpoint/2010/main" val="1180843516"/>
      </p:ext>
    </p:extLst>
  </p:cSld>
  <p:clrMapOvr>
    <a:masterClrMapping/>
  </p:clrMapOvr>
  <mc:AlternateContent xmlns:mc="http://schemas.openxmlformats.org/markup-compatibility/2006" xmlns:p14="http://schemas.microsoft.com/office/powerpoint/2010/main">
    <mc:Choice Requires="p14">
      <p:transition spd="slow" p14:dur="2000" advTm="35059"/>
    </mc:Choice>
    <mc:Fallback xmlns="">
      <p:transition spd="slow" advTm="350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9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45406" y="704415"/>
            <a:ext cx="9501187" cy="830997"/>
          </a:xfrm>
          <a:prstGeom prst="rect">
            <a:avLst/>
          </a:prstGeom>
          <a:noFill/>
        </p:spPr>
        <p:txBody>
          <a:bodyPr wrap="square" rtlCol="0">
            <a:spAutoFit/>
          </a:bodyPr>
          <a:lstStyle/>
          <a:p>
            <a:pPr algn="ctr"/>
            <a:r>
              <a:rPr lang="en-GB" sz="4800" b="1" dirty="0">
                <a:latin typeface="Gotham Light" panose="02000603030000020004" pitchFamily="2" charset="0"/>
              </a:rPr>
              <a:t>Year 3 Team</a:t>
            </a:r>
          </a:p>
        </p:txBody>
      </p:sp>
      <p:pic>
        <p:nvPicPr>
          <p:cNvPr id="1027" name="Picture 3" descr="P:\Templates\Logos\BWMAT Logos\HT - Badge Logo Bath&amp;Well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6033" y="5144655"/>
            <a:ext cx="1223520" cy="122352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6600" y="116164"/>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C2078CC5-4FCC-880B-032C-D3316DA293EF}"/>
              </a:ext>
            </a:extLst>
          </p:cNvPr>
          <p:cNvSpPr txBox="1"/>
          <p:nvPr/>
        </p:nvSpPr>
        <p:spPr>
          <a:xfrm>
            <a:off x="2129619" y="1908872"/>
            <a:ext cx="9239250" cy="2862322"/>
          </a:xfrm>
          <a:prstGeom prst="rect">
            <a:avLst/>
          </a:prstGeom>
          <a:noFill/>
        </p:spPr>
        <p:txBody>
          <a:bodyPr wrap="square" rtlCol="0">
            <a:spAutoFit/>
          </a:bodyPr>
          <a:lstStyle/>
          <a:p>
            <a:pPr marL="0" indent="0">
              <a:buNone/>
            </a:pPr>
            <a:endParaRPr lang="en-GB" sz="3600" dirty="0"/>
          </a:p>
          <a:p>
            <a:pPr marL="0" indent="0">
              <a:buNone/>
            </a:pPr>
            <a:r>
              <a:rPr lang="en-GB" sz="3600" b="1" dirty="0"/>
              <a:t>Class 7 </a:t>
            </a:r>
            <a:r>
              <a:rPr lang="en-GB" sz="3600" dirty="0"/>
              <a:t>– Mr Mullins</a:t>
            </a:r>
          </a:p>
          <a:p>
            <a:pPr marL="0" indent="0">
              <a:buNone/>
            </a:pPr>
            <a:endParaRPr lang="en-GB" sz="3600" dirty="0"/>
          </a:p>
          <a:p>
            <a:pPr marL="0" indent="0">
              <a:buNone/>
            </a:pPr>
            <a:r>
              <a:rPr lang="en-GB" sz="3600" b="1" dirty="0"/>
              <a:t>Class 8 </a:t>
            </a:r>
            <a:r>
              <a:rPr lang="en-GB" sz="3600" dirty="0"/>
              <a:t>– Mr Freeman and Mrs Locke</a:t>
            </a:r>
          </a:p>
          <a:p>
            <a:endParaRPr lang="en-GB" dirty="0"/>
          </a:p>
          <a:p>
            <a:endParaRPr lang="en-GB" dirty="0"/>
          </a:p>
        </p:txBody>
      </p:sp>
      <p:pic>
        <p:nvPicPr>
          <p:cNvPr id="7" name="Recorded Sound">
            <a:hlinkClick r:id="" action="ppaction://media"/>
            <a:extLst>
              <a:ext uri="{FF2B5EF4-FFF2-40B4-BE49-F238E27FC236}">
                <a16:creationId xmlns:a16="http://schemas.microsoft.com/office/drawing/2014/main" id="{9FF2DFDE-9931-F13A-DA1F-DE687DA1E81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97802" y="341035"/>
            <a:ext cx="1223519" cy="1223519"/>
          </a:xfrm>
          <a:prstGeom prst="rect">
            <a:avLst/>
          </a:prstGeom>
        </p:spPr>
      </p:pic>
    </p:spTree>
    <p:extLst>
      <p:ext uri="{BB962C8B-B14F-4D97-AF65-F5344CB8AC3E}">
        <p14:creationId xmlns:p14="http://schemas.microsoft.com/office/powerpoint/2010/main" val="1613187420"/>
      </p:ext>
    </p:extLst>
  </p:cSld>
  <p:clrMapOvr>
    <a:masterClrMapping/>
  </p:clrMapOvr>
  <mc:AlternateContent xmlns:mc="http://schemas.openxmlformats.org/markup-compatibility/2006" xmlns:p14="http://schemas.microsoft.com/office/powerpoint/2010/main">
    <mc:Choice Requires="p14">
      <p:transition spd="slow" p14:dur="2000" advTm="24622"/>
    </mc:Choice>
    <mc:Fallback xmlns="">
      <p:transition spd="slow" advTm="246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52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p:cNvSpPr txBox="1"/>
          <p:nvPr/>
        </p:nvSpPr>
        <p:spPr>
          <a:xfrm>
            <a:off x="504968" y="327760"/>
            <a:ext cx="11259402" cy="984885"/>
          </a:xfrm>
          <a:prstGeom prst="rect">
            <a:avLst/>
          </a:prstGeom>
          <a:noFill/>
        </p:spPr>
        <p:txBody>
          <a:bodyPr wrap="square" rtlCol="0">
            <a:spAutoFit/>
          </a:bodyPr>
          <a:lstStyle/>
          <a:p>
            <a:pPr algn="ctr"/>
            <a:r>
              <a:rPr lang="en-GB" sz="4400" b="1" dirty="0">
                <a:latin typeface="Gotham Light" panose="02000603030000020004" pitchFamily="2" charset="0"/>
              </a:rPr>
              <a:t>Topics</a:t>
            </a:r>
          </a:p>
          <a:p>
            <a:pPr algn="ctr"/>
            <a:endParaRPr lang="en-GB" sz="1400" dirty="0">
              <a:latin typeface="Gotham Light" panose="02000603030000020004" pitchFamily="2" charset="0"/>
            </a:endParaRPr>
          </a:p>
        </p:txBody>
      </p:sp>
      <p:pic>
        <p:nvPicPr>
          <p:cNvPr id="1027" name="Picture 3" descr="P:\Templates\Logos\BWMAT Logos\HT - Badge Logo Bath&amp;Wells.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6600" y="185738"/>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 name="Table 1"/>
          <p:cNvGraphicFramePr>
            <a:graphicFrameLocks noGrp="1"/>
          </p:cNvGraphicFramePr>
          <p:nvPr>
            <p:extLst>
              <p:ext uri="{D42A27DB-BD31-4B8C-83A1-F6EECF244321}">
                <p14:modId xmlns:p14="http://schemas.microsoft.com/office/powerpoint/2010/main" val="2496149004"/>
              </p:ext>
            </p:extLst>
          </p:nvPr>
        </p:nvGraphicFramePr>
        <p:xfrm>
          <a:off x="438741" y="1544945"/>
          <a:ext cx="11391855" cy="3352800"/>
        </p:xfrm>
        <a:graphic>
          <a:graphicData uri="http://schemas.openxmlformats.org/drawingml/2006/table">
            <a:tbl>
              <a:tblPr firstRow="1" bandRow="1">
                <a:tableStyleId>{5940675A-B579-460E-94D1-54222C63F5DA}</a:tableStyleId>
              </a:tblPr>
              <a:tblGrid>
                <a:gridCol w="3797285">
                  <a:extLst>
                    <a:ext uri="{9D8B030D-6E8A-4147-A177-3AD203B41FA5}">
                      <a16:colId xmlns:a16="http://schemas.microsoft.com/office/drawing/2014/main" val="1886066621"/>
                    </a:ext>
                  </a:extLst>
                </a:gridCol>
                <a:gridCol w="3797285">
                  <a:extLst>
                    <a:ext uri="{9D8B030D-6E8A-4147-A177-3AD203B41FA5}">
                      <a16:colId xmlns:a16="http://schemas.microsoft.com/office/drawing/2014/main" val="3209605412"/>
                    </a:ext>
                  </a:extLst>
                </a:gridCol>
                <a:gridCol w="3797285">
                  <a:extLst>
                    <a:ext uri="{9D8B030D-6E8A-4147-A177-3AD203B41FA5}">
                      <a16:colId xmlns:a16="http://schemas.microsoft.com/office/drawing/2014/main" val="1002007577"/>
                    </a:ext>
                  </a:extLst>
                </a:gridCol>
              </a:tblGrid>
              <a:tr h="370840">
                <a:tc>
                  <a:txBody>
                    <a:bodyPr/>
                    <a:lstStyle/>
                    <a:p>
                      <a:r>
                        <a:rPr lang="en-GB" sz="2800" b="1" dirty="0">
                          <a:latin typeface="Gotham Light" panose="02000603030000020004" pitchFamily="2" charset="0"/>
                        </a:rPr>
                        <a:t>Autumn</a:t>
                      </a:r>
                    </a:p>
                  </a:txBody>
                  <a:tcPr/>
                </a:tc>
                <a:tc>
                  <a:txBody>
                    <a:bodyPr/>
                    <a:lstStyle/>
                    <a:p>
                      <a:r>
                        <a:rPr lang="en-GB" sz="2800" b="1" dirty="0">
                          <a:latin typeface="Gotham Light" panose="02000603030000020004" pitchFamily="2" charset="0"/>
                        </a:rPr>
                        <a:t>Spring</a:t>
                      </a:r>
                    </a:p>
                  </a:txBody>
                  <a:tcPr/>
                </a:tc>
                <a:tc>
                  <a:txBody>
                    <a:bodyPr/>
                    <a:lstStyle/>
                    <a:p>
                      <a:r>
                        <a:rPr lang="en-GB" sz="2800" b="1" dirty="0">
                          <a:latin typeface="Gotham Light" panose="02000603030000020004" pitchFamily="2" charset="0"/>
                        </a:rPr>
                        <a:t>Summer</a:t>
                      </a:r>
                    </a:p>
                  </a:txBody>
                  <a:tcPr/>
                </a:tc>
                <a:extLst>
                  <a:ext uri="{0D108BD9-81ED-4DB2-BD59-A6C34878D82A}">
                    <a16:rowId xmlns:a16="http://schemas.microsoft.com/office/drawing/2014/main" val="110529447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Gotham Light" panose="02000603030000020004" pitchFamily="2" charset="0"/>
                        </a:rPr>
                        <a:t>DT – Roman Mosaics</a:t>
                      </a:r>
                    </a:p>
                    <a:p>
                      <a:pPr marL="0" marR="0" lvl="0" indent="0" algn="l" defTabSz="914400" rtl="0" eaLnBrk="1" fontAlgn="auto" latinLnBrk="0" hangingPunct="1">
                        <a:lnSpc>
                          <a:spcPct val="100000"/>
                        </a:lnSpc>
                        <a:spcBef>
                          <a:spcPts val="0"/>
                        </a:spcBef>
                        <a:spcAft>
                          <a:spcPts val="0"/>
                        </a:spcAft>
                        <a:buClrTx/>
                        <a:buSzTx/>
                        <a:buFontTx/>
                        <a:buNone/>
                        <a:tabLst/>
                        <a:defRPr/>
                      </a:pPr>
                      <a:br>
                        <a:rPr lang="en-GB" sz="2000" dirty="0">
                          <a:latin typeface="Gotham Light" panose="02000603030000020004" pitchFamily="2" charset="0"/>
                        </a:rPr>
                      </a:br>
                      <a:r>
                        <a:rPr lang="en-GB" sz="2000" dirty="0">
                          <a:latin typeface="Gotham Light" panose="02000603030000020004" pitchFamily="2" charset="0"/>
                        </a:rPr>
                        <a:t>History  - The Stone 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dirty="0">
                        <a:latin typeface="Gotham Light" panose="0200060303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Gotham Light" panose="02000603030000020004" pitchFamily="2" charset="0"/>
                        </a:rPr>
                        <a:t>Science – Rocks and Forces</a:t>
                      </a:r>
                    </a:p>
                    <a:p>
                      <a:endParaRPr lang="en-GB" sz="2000" dirty="0">
                        <a:latin typeface="Gotham Light" panose="02000603030000020004"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Gotham Light" panose="02000603030000020004" pitchFamily="2" charset="0"/>
                        </a:rPr>
                        <a:t>Art -  Vincent Van Gogh</a:t>
                      </a:r>
                    </a:p>
                    <a:p>
                      <a:pPr marL="0" marR="0" lvl="0" indent="0" algn="l" defTabSz="914400" rtl="0" eaLnBrk="1" fontAlgn="auto" latinLnBrk="0" hangingPunct="1">
                        <a:lnSpc>
                          <a:spcPct val="100000"/>
                        </a:lnSpc>
                        <a:spcBef>
                          <a:spcPts val="0"/>
                        </a:spcBef>
                        <a:spcAft>
                          <a:spcPts val="0"/>
                        </a:spcAft>
                        <a:buClrTx/>
                        <a:buSzTx/>
                        <a:buFontTx/>
                        <a:buNone/>
                        <a:tabLst/>
                        <a:defRPr/>
                      </a:pPr>
                      <a:br>
                        <a:rPr lang="en-GB" sz="2000" dirty="0">
                          <a:latin typeface="Gotham Light" panose="02000603030000020004" pitchFamily="2" charset="0"/>
                        </a:rPr>
                      </a:br>
                      <a:r>
                        <a:rPr lang="en-GB" sz="2000" dirty="0">
                          <a:latin typeface="Gotham Light" panose="02000603030000020004" pitchFamily="2" charset="0"/>
                        </a:rPr>
                        <a:t>DT - Food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dirty="0">
                        <a:latin typeface="Gotham Light" panose="0200060303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Gotham Light" panose="02000603030000020004" pitchFamily="2" charset="0"/>
                        </a:rPr>
                        <a:t>History – The Romans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dirty="0">
                        <a:latin typeface="Gotham Light" panose="0200060303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Gotham Light" panose="02000603030000020004" pitchFamily="2" charset="0"/>
                        </a:rPr>
                        <a:t>Science – Human Body and Plants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Gotham Light" panose="02000603030000020004" pitchFamily="2" charset="0"/>
                        </a:rPr>
                        <a:t>Art – Escher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dirty="0">
                        <a:latin typeface="Gotham Light" panose="0200060303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Gotham Light" panose="02000603030000020004" pitchFamily="2" charset="0"/>
                        </a:rPr>
                        <a:t>DT – Mechanism and Levers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dirty="0">
                        <a:latin typeface="Gotham Light" panose="0200060303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Gotham Light" panose="02000603030000020004" pitchFamily="2" charset="0"/>
                          <a:ea typeface="+mn-ea"/>
                          <a:cs typeface="+mn-cs"/>
                        </a:rPr>
                        <a:t>Geography – Magnificent Mountains and Spectacular Britain</a:t>
                      </a:r>
                      <a:endParaRPr lang="en-GB" sz="2000" dirty="0">
                        <a:latin typeface="Gotham Light" panose="0200060303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dirty="0">
                        <a:latin typeface="Gotham Light" panose="0200060303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Gotham Light" panose="02000603030000020004" pitchFamily="2" charset="0"/>
                        </a:rPr>
                        <a:t>Science - Light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dirty="0">
                        <a:latin typeface="Gotham Light" panose="02000603030000020004" pitchFamily="2" charset="0"/>
                      </a:endParaRPr>
                    </a:p>
                  </a:txBody>
                  <a:tcPr/>
                </a:tc>
                <a:extLst>
                  <a:ext uri="{0D108BD9-81ED-4DB2-BD59-A6C34878D82A}">
                    <a16:rowId xmlns:a16="http://schemas.microsoft.com/office/drawing/2014/main" val="769026597"/>
                  </a:ext>
                </a:extLst>
              </a:tr>
            </a:tbl>
          </a:graphicData>
        </a:graphic>
      </p:graphicFrame>
      <p:pic>
        <p:nvPicPr>
          <p:cNvPr id="4" name="Recorded Sound">
            <a:hlinkClick r:id="" action="ppaction://media"/>
            <a:extLst>
              <a:ext uri="{FF2B5EF4-FFF2-40B4-BE49-F238E27FC236}">
                <a16:creationId xmlns:a16="http://schemas.microsoft.com/office/drawing/2014/main" id="{CC4D36C6-F739-0F79-FB4F-824566CCC80A}"/>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75699" y="301278"/>
            <a:ext cx="1084135" cy="1084135"/>
          </a:xfrm>
          <a:prstGeom prst="rect">
            <a:avLst/>
          </a:prstGeom>
        </p:spPr>
      </p:pic>
    </p:spTree>
    <p:extLst>
      <p:ext uri="{BB962C8B-B14F-4D97-AF65-F5344CB8AC3E}">
        <p14:creationId xmlns:p14="http://schemas.microsoft.com/office/powerpoint/2010/main" val="180343498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9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E6A06-1B12-9C4B-11D9-11ED4AC6029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3B13823-FE7C-B76D-AE68-164D388133C0}"/>
              </a:ext>
            </a:extLst>
          </p:cNvPr>
          <p:cNvSpPr txBox="1"/>
          <p:nvPr/>
        </p:nvSpPr>
        <p:spPr>
          <a:xfrm>
            <a:off x="623710" y="1166842"/>
            <a:ext cx="11233144" cy="5170646"/>
          </a:xfrm>
          <a:prstGeom prst="rect">
            <a:avLst/>
          </a:prstGeom>
          <a:noFill/>
        </p:spPr>
        <p:txBody>
          <a:bodyPr wrap="square" rtlCol="0">
            <a:spAutoFit/>
          </a:bodyPr>
          <a:lstStyle/>
          <a:p>
            <a:r>
              <a:rPr lang="en-GB" sz="2200" dirty="0"/>
              <a:t>Reading is an important part of our weekly learning, and we focus on developing a range of skills through:</a:t>
            </a:r>
          </a:p>
          <a:p>
            <a:r>
              <a:rPr lang="en-GB" sz="2200" b="1" dirty="0"/>
              <a:t>Comprehension activities</a:t>
            </a:r>
            <a:r>
              <a:rPr lang="en-GB" sz="2200" dirty="0"/>
              <a:t>, including:</a:t>
            </a:r>
          </a:p>
          <a:p>
            <a:pPr marL="800100" lvl="1" indent="-342900">
              <a:buFont typeface="Arial" panose="020B0604020202020204" pitchFamily="34" charset="0"/>
              <a:buChar char="•"/>
            </a:pPr>
            <a:r>
              <a:rPr lang="en-GB" sz="2200" dirty="0"/>
              <a:t>Reading aloud</a:t>
            </a:r>
          </a:p>
          <a:p>
            <a:pPr marL="800100" lvl="1" indent="-342900">
              <a:buFont typeface="Arial" panose="020B0604020202020204" pitchFamily="34" charset="0"/>
              <a:buChar char="•"/>
            </a:pPr>
            <a:r>
              <a:rPr lang="en-GB" sz="2200" dirty="0"/>
              <a:t>Summarising texts</a:t>
            </a:r>
          </a:p>
          <a:p>
            <a:pPr marL="800100" lvl="1" indent="-342900">
              <a:buFont typeface="Arial" panose="020B0604020202020204" pitchFamily="34" charset="0"/>
              <a:buChar char="•"/>
            </a:pPr>
            <a:r>
              <a:rPr lang="en-GB" sz="2200" dirty="0"/>
              <a:t>Using dictionaries to explore vocabulary</a:t>
            </a:r>
          </a:p>
          <a:p>
            <a:pPr marL="800100" lvl="1" indent="-342900">
              <a:buFont typeface="Arial" panose="020B0604020202020204" pitchFamily="34" charset="0"/>
              <a:buChar char="•"/>
            </a:pPr>
            <a:r>
              <a:rPr lang="en-GB" sz="2200" dirty="0"/>
              <a:t>Retrieving and inferring information from what they read</a:t>
            </a:r>
          </a:p>
          <a:p>
            <a:r>
              <a:rPr lang="en-GB" sz="2200" dirty="0"/>
              <a:t>Children will also have access to </a:t>
            </a:r>
            <a:r>
              <a:rPr lang="en-GB" sz="2200" b="1" dirty="0"/>
              <a:t>reading books and library books</a:t>
            </a:r>
            <a:r>
              <a:rPr lang="en-GB" sz="2200" dirty="0"/>
              <a:t> to support their progress.</a:t>
            </a:r>
          </a:p>
          <a:p>
            <a:r>
              <a:rPr lang="en-GB" sz="2200" dirty="0"/>
              <a:t>At home, please aim to read with your child </a:t>
            </a:r>
            <a:r>
              <a:rPr lang="en-GB" sz="2200" b="1" dirty="0"/>
              <a:t>at least three times a week</a:t>
            </a:r>
            <a:r>
              <a:rPr lang="en-GB" sz="2200" dirty="0"/>
              <a:t> and record this in their </a:t>
            </a:r>
            <a:r>
              <a:rPr lang="en-GB" sz="2200" b="1" dirty="0"/>
              <a:t>reading record</a:t>
            </a:r>
            <a:r>
              <a:rPr lang="en-GB" sz="2200" dirty="0"/>
              <a:t>.</a:t>
            </a:r>
          </a:p>
          <a:p>
            <a:r>
              <a:rPr lang="en-GB" sz="2200" dirty="0"/>
              <a:t>In school:</a:t>
            </a:r>
          </a:p>
          <a:p>
            <a:r>
              <a:rPr lang="en-GB" sz="2200" dirty="0"/>
              <a:t>Your child will complete a </a:t>
            </a:r>
            <a:r>
              <a:rPr lang="en-GB" sz="2200" b="1" dirty="0"/>
              <a:t>weekly reading activity on the iPad allocated to them.</a:t>
            </a:r>
            <a:endParaRPr lang="en-GB" sz="2200" dirty="0"/>
          </a:p>
          <a:p>
            <a:r>
              <a:rPr lang="en-GB" sz="2200" dirty="0"/>
              <a:t>We aim to read individually with your child </a:t>
            </a:r>
            <a:r>
              <a:rPr lang="en-GB" sz="2200" b="1" dirty="0"/>
              <a:t>once a week</a:t>
            </a:r>
            <a:r>
              <a:rPr lang="en-GB" sz="2200" dirty="0"/>
              <a:t>, in addition to:</a:t>
            </a:r>
          </a:p>
          <a:p>
            <a:pPr lvl="1"/>
            <a:r>
              <a:rPr lang="en-GB" sz="2200" b="1" dirty="0"/>
              <a:t>	Guided reading sessions</a:t>
            </a:r>
            <a:endParaRPr lang="en-GB" sz="2200" dirty="0"/>
          </a:p>
          <a:p>
            <a:pPr lvl="1"/>
            <a:r>
              <a:rPr lang="en-GB" sz="2200" b="1" dirty="0"/>
              <a:t>	Whole class story time</a:t>
            </a:r>
            <a:endParaRPr lang="en-GB" sz="2200" dirty="0"/>
          </a:p>
        </p:txBody>
      </p:sp>
      <p:pic>
        <p:nvPicPr>
          <p:cNvPr id="1027" name="Picture 3" descr="P:\Templates\Logos\BWMAT Logos\HT - Badge Logo Bath&amp;Wells.png">
            <a:extLst>
              <a:ext uri="{FF2B5EF4-FFF2-40B4-BE49-F238E27FC236}">
                <a16:creationId xmlns:a16="http://schemas.microsoft.com/office/drawing/2014/main" id="{A5754E56-2679-44E9-7577-07ED8712BDF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CD66F5A-2746-8A6B-2BE8-6C8149EC12AD}"/>
              </a:ext>
            </a:extLst>
          </p:cNvPr>
          <p:cNvSpPr/>
          <p:nvPr/>
        </p:nvSpPr>
        <p:spPr>
          <a:xfrm>
            <a:off x="216406" y="228600"/>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042B31FC-6B6F-2B84-A16B-71340D03ED7E}"/>
              </a:ext>
            </a:extLst>
          </p:cNvPr>
          <p:cNvPicPr>
            <a:picLocks noChangeAspect="1"/>
          </p:cNvPicPr>
          <p:nvPr/>
        </p:nvPicPr>
        <p:blipFill>
          <a:blip r:embed="rId5"/>
          <a:stretch>
            <a:fillRect/>
          </a:stretch>
        </p:blipFill>
        <p:spPr>
          <a:xfrm>
            <a:off x="10284428" y="3950519"/>
            <a:ext cx="1572426" cy="2540484"/>
          </a:xfrm>
          <a:prstGeom prst="rect">
            <a:avLst/>
          </a:prstGeom>
        </p:spPr>
      </p:pic>
      <p:sp>
        <p:nvSpPr>
          <p:cNvPr id="8" name="TextBox 7">
            <a:extLst>
              <a:ext uri="{FF2B5EF4-FFF2-40B4-BE49-F238E27FC236}">
                <a16:creationId xmlns:a16="http://schemas.microsoft.com/office/drawing/2014/main" id="{87C9A143-2886-22E8-622D-B79F1E92FA6C}"/>
              </a:ext>
            </a:extLst>
          </p:cNvPr>
          <p:cNvSpPr txBox="1"/>
          <p:nvPr/>
        </p:nvSpPr>
        <p:spPr>
          <a:xfrm>
            <a:off x="597452" y="245174"/>
            <a:ext cx="11259402" cy="984885"/>
          </a:xfrm>
          <a:prstGeom prst="rect">
            <a:avLst/>
          </a:prstGeom>
          <a:noFill/>
        </p:spPr>
        <p:txBody>
          <a:bodyPr wrap="square" rtlCol="0">
            <a:spAutoFit/>
          </a:bodyPr>
          <a:lstStyle/>
          <a:p>
            <a:pPr algn="ctr"/>
            <a:r>
              <a:rPr lang="en-GB" sz="4400" b="1" dirty="0">
                <a:latin typeface="Gotham Light" panose="02000603030000020004" pitchFamily="2" charset="0"/>
              </a:rPr>
              <a:t>Reading</a:t>
            </a:r>
          </a:p>
          <a:p>
            <a:pPr algn="ctr"/>
            <a:endParaRPr lang="en-GB" sz="1400" dirty="0">
              <a:latin typeface="Gotham Light" panose="02000603030000020004" pitchFamily="2" charset="0"/>
            </a:endParaRPr>
          </a:p>
        </p:txBody>
      </p:sp>
      <p:pic>
        <p:nvPicPr>
          <p:cNvPr id="2" name="Recorded Sound">
            <a:hlinkClick r:id="" action="ppaction://media"/>
            <a:extLst>
              <a:ext uri="{FF2B5EF4-FFF2-40B4-BE49-F238E27FC236}">
                <a16:creationId xmlns:a16="http://schemas.microsoft.com/office/drawing/2014/main" id="{0826A459-EAD8-6DE1-4555-321316AA9BA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04967" y="453111"/>
            <a:ext cx="717545" cy="717545"/>
          </a:xfrm>
          <a:prstGeom prst="rect">
            <a:avLst/>
          </a:prstGeom>
        </p:spPr>
      </p:pic>
    </p:spTree>
    <p:extLst>
      <p:ext uri="{BB962C8B-B14F-4D97-AF65-F5344CB8AC3E}">
        <p14:creationId xmlns:p14="http://schemas.microsoft.com/office/powerpoint/2010/main" val="4151543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1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23E93-8C31-C86E-2C78-43C45724DC2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28FEF3B-643B-322F-FB54-A28E2F13F2A5}"/>
              </a:ext>
            </a:extLst>
          </p:cNvPr>
          <p:cNvSpPr txBox="1"/>
          <p:nvPr/>
        </p:nvSpPr>
        <p:spPr>
          <a:xfrm>
            <a:off x="623710" y="1166842"/>
            <a:ext cx="11233144" cy="4154984"/>
          </a:xfrm>
          <a:prstGeom prst="rect">
            <a:avLst/>
          </a:prstGeom>
          <a:noFill/>
        </p:spPr>
        <p:txBody>
          <a:bodyPr wrap="square" rtlCol="0">
            <a:spAutoFit/>
          </a:bodyPr>
          <a:lstStyle/>
          <a:p>
            <a:pPr marL="457200" indent="-457200">
              <a:buFont typeface="Arial" panose="020B0604020202020204" pitchFamily="34" charset="0"/>
              <a:buChar char="•"/>
            </a:pPr>
            <a:r>
              <a:rPr lang="en-US" sz="2400" dirty="0"/>
              <a:t>Comprehension</a:t>
            </a:r>
          </a:p>
          <a:p>
            <a:r>
              <a:rPr lang="en-US" sz="2400" dirty="0"/>
              <a:t>	- Reading aloud</a:t>
            </a:r>
          </a:p>
          <a:p>
            <a:pPr lvl="1"/>
            <a:r>
              <a:rPr lang="en-US" sz="2400" dirty="0"/>
              <a:t> 	- Summarising </a:t>
            </a:r>
          </a:p>
          <a:p>
            <a:pPr lvl="1"/>
            <a:r>
              <a:rPr lang="en-US" sz="2400" dirty="0"/>
              <a:t> 	- Dictionary</a:t>
            </a:r>
          </a:p>
          <a:p>
            <a:pPr lvl="1"/>
            <a:r>
              <a:rPr lang="en-US" sz="2400" dirty="0"/>
              <a:t> 	- Retrieve and infer information</a:t>
            </a:r>
          </a:p>
          <a:p>
            <a:pPr marL="457200" indent="-457200">
              <a:buFont typeface="Arial" panose="020B0604020202020204" pitchFamily="34" charset="0"/>
              <a:buChar char="•"/>
            </a:pPr>
            <a:r>
              <a:rPr lang="en-US" sz="2400" dirty="0"/>
              <a:t>Reading books and library books </a:t>
            </a:r>
          </a:p>
          <a:p>
            <a:pPr marL="457200" indent="-457200">
              <a:buFont typeface="Arial" panose="020B0604020202020204" pitchFamily="34" charset="0"/>
              <a:buChar char="•"/>
            </a:pPr>
            <a:r>
              <a:rPr lang="en-US" sz="2400" dirty="0"/>
              <a:t>Please read with your child at least 3x a week and record this in their reading record. </a:t>
            </a:r>
          </a:p>
          <a:p>
            <a:pPr marL="457200" indent="-457200">
              <a:buFont typeface="Arial" panose="020B0604020202020204" pitchFamily="34" charset="0"/>
              <a:buChar char="•"/>
            </a:pPr>
            <a:r>
              <a:rPr lang="en-US" sz="2400" dirty="0"/>
              <a:t>iPad reading – your child will complete a reading activity weekly. </a:t>
            </a:r>
          </a:p>
          <a:p>
            <a:r>
              <a:rPr lang="en-US" sz="2400" dirty="0"/>
              <a:t>We aim to read with your child once a week in addition to iPad reading and guided reading</a:t>
            </a:r>
          </a:p>
          <a:p>
            <a:pPr marL="457200" indent="-457200">
              <a:buFont typeface="Arial" panose="020B0604020202020204" pitchFamily="34" charset="0"/>
              <a:buChar char="•"/>
            </a:pPr>
            <a:r>
              <a:rPr lang="en-US" sz="2400" dirty="0"/>
              <a:t>Whole class story time </a:t>
            </a:r>
            <a:endParaRPr lang="en-GB" sz="2000" dirty="0"/>
          </a:p>
        </p:txBody>
      </p:sp>
      <p:pic>
        <p:nvPicPr>
          <p:cNvPr id="1027" name="Picture 3" descr="P:\Templates\Logos\BWMAT Logos\HT - Badge Logo Bath&amp;Wells.png">
            <a:extLst>
              <a:ext uri="{FF2B5EF4-FFF2-40B4-BE49-F238E27FC236}">
                <a16:creationId xmlns:a16="http://schemas.microsoft.com/office/drawing/2014/main" id="{FE39EE6C-0FBE-5C8A-A94A-08A9081E9AB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1A0E96D-22B3-0F42-B8D0-A87FEA8F25CF}"/>
              </a:ext>
            </a:extLst>
          </p:cNvPr>
          <p:cNvSpPr/>
          <p:nvPr/>
        </p:nvSpPr>
        <p:spPr>
          <a:xfrm>
            <a:off x="216406" y="228600"/>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8C9EE3DF-3B3F-1CDB-FA99-489F3A14C31D}"/>
              </a:ext>
            </a:extLst>
          </p:cNvPr>
          <p:cNvPicPr>
            <a:picLocks noChangeAspect="1"/>
          </p:cNvPicPr>
          <p:nvPr/>
        </p:nvPicPr>
        <p:blipFill>
          <a:blip r:embed="rId3"/>
          <a:stretch>
            <a:fillRect/>
          </a:stretch>
        </p:blipFill>
        <p:spPr>
          <a:xfrm>
            <a:off x="10022122" y="402249"/>
            <a:ext cx="1572426" cy="2540484"/>
          </a:xfrm>
          <a:prstGeom prst="rect">
            <a:avLst/>
          </a:prstGeom>
        </p:spPr>
      </p:pic>
      <p:sp>
        <p:nvSpPr>
          <p:cNvPr id="8" name="TextBox 7">
            <a:extLst>
              <a:ext uri="{FF2B5EF4-FFF2-40B4-BE49-F238E27FC236}">
                <a16:creationId xmlns:a16="http://schemas.microsoft.com/office/drawing/2014/main" id="{6F23A58D-6D5D-6CA2-9D60-C1AF60D03F6C}"/>
              </a:ext>
            </a:extLst>
          </p:cNvPr>
          <p:cNvSpPr txBox="1"/>
          <p:nvPr/>
        </p:nvSpPr>
        <p:spPr>
          <a:xfrm>
            <a:off x="597452" y="245174"/>
            <a:ext cx="11259402" cy="984885"/>
          </a:xfrm>
          <a:prstGeom prst="rect">
            <a:avLst/>
          </a:prstGeom>
          <a:noFill/>
        </p:spPr>
        <p:txBody>
          <a:bodyPr wrap="square" rtlCol="0">
            <a:spAutoFit/>
          </a:bodyPr>
          <a:lstStyle/>
          <a:p>
            <a:pPr algn="ctr"/>
            <a:r>
              <a:rPr lang="en-GB" sz="4400" b="1" dirty="0">
                <a:latin typeface="Gotham Light" panose="02000603030000020004" pitchFamily="2" charset="0"/>
              </a:rPr>
              <a:t>Reading</a:t>
            </a:r>
          </a:p>
          <a:p>
            <a:pPr algn="ctr"/>
            <a:endParaRPr lang="en-GB" sz="1400" dirty="0">
              <a:latin typeface="Gotham Light" panose="02000603030000020004" pitchFamily="2" charset="0"/>
            </a:endParaRPr>
          </a:p>
        </p:txBody>
      </p:sp>
    </p:spTree>
    <p:extLst>
      <p:ext uri="{BB962C8B-B14F-4D97-AF65-F5344CB8AC3E}">
        <p14:creationId xmlns:p14="http://schemas.microsoft.com/office/powerpoint/2010/main" val="3009853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70991" y="636898"/>
            <a:ext cx="10216042" cy="5478423"/>
          </a:xfrm>
          <a:prstGeom prst="rect">
            <a:avLst/>
          </a:prstGeom>
          <a:noFill/>
        </p:spPr>
        <p:txBody>
          <a:bodyPr wrap="square" rtlCol="0">
            <a:spAutoFit/>
          </a:bodyPr>
          <a:lstStyle/>
          <a:p>
            <a:r>
              <a:rPr lang="en-GB" sz="4400" dirty="0">
                <a:latin typeface="Gotham Light" panose="02000603030000020004" pitchFamily="2" charset="0"/>
              </a:rPr>
              <a:t>                    </a:t>
            </a:r>
            <a:r>
              <a:rPr lang="en-GB" dirty="0">
                <a:latin typeface="Calibri" panose="020F0502020204030204" pitchFamily="34" charset="0"/>
              </a:rPr>
              <a:t>In writing, we will explore different writing genres over the course of the year. At the end of each genre, we will create our own piece. </a:t>
            </a:r>
          </a:p>
          <a:p>
            <a:pPr>
              <a:defRPr/>
            </a:pPr>
            <a:r>
              <a:rPr lang="en-GB" dirty="0">
                <a:latin typeface="Calibri" panose="020F0502020204030204" pitchFamily="34" charset="0"/>
              </a:rPr>
              <a:t>We will identify the features of each genre and embed Year 3 grammar within each genre. </a:t>
            </a:r>
          </a:p>
          <a:p>
            <a:pPr>
              <a:defRPr/>
            </a:pPr>
            <a:endParaRPr lang="en-GB" b="1" dirty="0">
              <a:latin typeface="Calibri" panose="020F0502020204030204" pitchFamily="34" charset="0"/>
            </a:endParaRPr>
          </a:p>
          <a:p>
            <a:pPr>
              <a:defRPr/>
            </a:pPr>
            <a:r>
              <a:rPr lang="en-GB" b="1" dirty="0">
                <a:latin typeface="Calibri" panose="020F0502020204030204" pitchFamily="34" charset="0"/>
              </a:rPr>
              <a:t>Autumn term genres:</a:t>
            </a:r>
          </a:p>
          <a:p>
            <a:pPr>
              <a:defRPr/>
            </a:pPr>
            <a:r>
              <a:rPr lang="en-GB" dirty="0">
                <a:latin typeface="Calibri" panose="020F0502020204030204" pitchFamily="34" charset="0"/>
              </a:rPr>
              <a:t>Narratives </a:t>
            </a:r>
          </a:p>
          <a:p>
            <a:pPr>
              <a:defRPr/>
            </a:pPr>
            <a:endParaRPr lang="en-GB" b="1" dirty="0">
              <a:latin typeface="Calibri" panose="020F0502020204030204" pitchFamily="34" charset="0"/>
            </a:endParaRPr>
          </a:p>
          <a:p>
            <a:pPr>
              <a:defRPr/>
            </a:pPr>
            <a:r>
              <a:rPr lang="en-GB" b="1" dirty="0">
                <a:latin typeface="Calibri" panose="020F0502020204030204" pitchFamily="34" charset="0"/>
              </a:rPr>
              <a:t>Handwriting</a:t>
            </a:r>
            <a:r>
              <a:rPr lang="en-GB" dirty="0">
                <a:latin typeface="Calibri" panose="020F0502020204030204" pitchFamily="34" charset="0"/>
              </a:rPr>
              <a:t> – practising the school’s cursive script and formation of letters </a:t>
            </a:r>
            <a:r>
              <a:rPr lang="en-GB" b="1" dirty="0">
                <a:latin typeface="Calibri" panose="020F0502020204030204" pitchFamily="34" charset="0"/>
              </a:rPr>
              <a:t>correctly. </a:t>
            </a:r>
          </a:p>
          <a:p>
            <a:pPr lvl="0"/>
            <a:r>
              <a:rPr lang="en-US" dirty="0"/>
              <a:t>write for a range of purposes </a:t>
            </a:r>
            <a:endParaRPr lang="en-GB" dirty="0"/>
          </a:p>
          <a:p>
            <a:pPr lvl="0"/>
            <a:r>
              <a:rPr lang="en-US" dirty="0"/>
              <a:t>use paragraphs to </a:t>
            </a:r>
            <a:r>
              <a:rPr lang="en-US" dirty="0" err="1"/>
              <a:t>organise</a:t>
            </a:r>
            <a:r>
              <a:rPr lang="en-US" dirty="0"/>
              <a:t> ideas </a:t>
            </a:r>
            <a:endParaRPr lang="en-GB" dirty="0"/>
          </a:p>
          <a:p>
            <a:pPr lvl="0"/>
            <a:r>
              <a:rPr lang="en-US" dirty="0"/>
              <a:t>in narratives, describe settings and characters </a:t>
            </a:r>
            <a:endParaRPr lang="en-GB" dirty="0"/>
          </a:p>
          <a:p>
            <a:pPr lvl="0"/>
            <a:r>
              <a:rPr lang="en-US" dirty="0"/>
              <a:t>in non-narrative writing, use simple devices to structure the writing and support the reader </a:t>
            </a:r>
            <a:r>
              <a:rPr lang="en-US" i="1" dirty="0"/>
              <a:t>(e.g. headings, sub-headings, bullet points) </a:t>
            </a:r>
            <a:endParaRPr lang="en-GB" dirty="0"/>
          </a:p>
          <a:p>
            <a:pPr lvl="0"/>
            <a:r>
              <a:rPr lang="en-US" dirty="0"/>
              <a:t>use capital letters, full stops, question marks, commas for lists and apostrophes for contraction </a:t>
            </a:r>
            <a:r>
              <a:rPr lang="en-US" u="sng" dirty="0"/>
              <a:t>mostly </a:t>
            </a:r>
            <a:r>
              <a:rPr lang="en-US" dirty="0"/>
              <a:t>correctly </a:t>
            </a:r>
            <a:endParaRPr lang="en-GB" dirty="0"/>
          </a:p>
          <a:p>
            <a:pPr lvl="0"/>
            <a:r>
              <a:rPr lang="en-US" dirty="0"/>
              <a:t>spell correctly </a:t>
            </a:r>
            <a:r>
              <a:rPr lang="en-US" u="sng" dirty="0"/>
              <a:t>most </a:t>
            </a:r>
            <a:r>
              <a:rPr lang="en-US" dirty="0"/>
              <a:t>words from </a:t>
            </a:r>
            <a:r>
              <a:rPr lang="en-US" b="1" dirty="0"/>
              <a:t>the year 3 / year 4 spelling list</a:t>
            </a:r>
            <a:r>
              <a:rPr lang="en-US" dirty="0"/>
              <a:t>, and </a:t>
            </a:r>
            <a:r>
              <a:rPr lang="en-US" u="sng" dirty="0"/>
              <a:t>some</a:t>
            </a:r>
            <a:r>
              <a:rPr lang="en-US" dirty="0"/>
              <a:t> words from the year 5 / year 6 spelling list*</a:t>
            </a:r>
            <a:endParaRPr lang="en-GB" dirty="0"/>
          </a:p>
          <a:p>
            <a:r>
              <a:rPr lang="en-US" dirty="0"/>
              <a:t>write legibly. (1)</a:t>
            </a:r>
          </a:p>
        </p:txBody>
      </p:sp>
      <p:pic>
        <p:nvPicPr>
          <p:cNvPr id="1027" name="Picture 3" descr="P:\Templates\Logos\BWMAT Logos\HT - Badge Logo Bath&amp;Well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6406" y="228600"/>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4C85DFB4-2E02-95DE-A201-3CF74ECDC417}"/>
              </a:ext>
            </a:extLst>
          </p:cNvPr>
          <p:cNvSpPr txBox="1"/>
          <p:nvPr/>
        </p:nvSpPr>
        <p:spPr>
          <a:xfrm>
            <a:off x="216406" y="228600"/>
            <a:ext cx="11259402" cy="984885"/>
          </a:xfrm>
          <a:prstGeom prst="rect">
            <a:avLst/>
          </a:prstGeom>
          <a:noFill/>
        </p:spPr>
        <p:txBody>
          <a:bodyPr wrap="square" rtlCol="0">
            <a:spAutoFit/>
          </a:bodyPr>
          <a:lstStyle/>
          <a:p>
            <a:pPr algn="ctr"/>
            <a:r>
              <a:rPr lang="en-GB" sz="4400" b="1" dirty="0">
                <a:latin typeface="Gotham Light" panose="02000603030000020004" pitchFamily="2" charset="0"/>
              </a:rPr>
              <a:t>Writing</a:t>
            </a:r>
          </a:p>
          <a:p>
            <a:pPr algn="ctr"/>
            <a:endParaRPr lang="en-GB" sz="1400" dirty="0">
              <a:latin typeface="Gotham Light" panose="02000603030000020004" pitchFamily="2" charset="0"/>
            </a:endParaRPr>
          </a:p>
        </p:txBody>
      </p:sp>
      <p:pic>
        <p:nvPicPr>
          <p:cNvPr id="2" name="Recorded Sound">
            <a:hlinkClick r:id="" action="ppaction://media"/>
            <a:extLst>
              <a:ext uri="{FF2B5EF4-FFF2-40B4-BE49-F238E27FC236}">
                <a16:creationId xmlns:a16="http://schemas.microsoft.com/office/drawing/2014/main" id="{1D0F6F16-6857-42EB-F5B7-A40865ABF41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7298" y="433697"/>
            <a:ext cx="822467" cy="822467"/>
          </a:xfrm>
          <a:prstGeom prst="rect">
            <a:avLst/>
          </a:prstGeom>
        </p:spPr>
      </p:pic>
    </p:spTree>
    <p:extLst>
      <p:ext uri="{BB962C8B-B14F-4D97-AF65-F5344CB8AC3E}">
        <p14:creationId xmlns:p14="http://schemas.microsoft.com/office/powerpoint/2010/main" val="109706585"/>
      </p:ext>
    </p:extLst>
  </p:cSld>
  <p:clrMapOvr>
    <a:masterClrMapping/>
  </p:clrMapOvr>
  <mc:AlternateContent xmlns:mc="http://schemas.openxmlformats.org/markup-compatibility/2006" xmlns:p14="http://schemas.microsoft.com/office/powerpoint/2010/main">
    <mc:Choice Requires="p14">
      <p:transition spd="slow" p14:dur="2000" advTm="29613"/>
    </mc:Choice>
    <mc:Fallback xmlns="">
      <p:transition spd="slow" advTm="2961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01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35830" y="1941695"/>
            <a:ext cx="11259402" cy="3170099"/>
          </a:xfrm>
          <a:prstGeom prst="rect">
            <a:avLst/>
          </a:prstGeom>
          <a:noFill/>
        </p:spPr>
        <p:txBody>
          <a:bodyPr wrap="square" rtlCol="0">
            <a:spAutoFit/>
          </a:bodyPr>
          <a:lstStyle/>
          <a:p>
            <a:pPr>
              <a:defRPr/>
            </a:pPr>
            <a:r>
              <a:rPr lang="en-GB" sz="2000" dirty="0">
                <a:latin typeface="Calibri" panose="020F0502020204030204" pitchFamily="34" charset="0"/>
              </a:rPr>
              <a:t>Children will practice the school’s cursive script and formation of letters </a:t>
            </a:r>
            <a:r>
              <a:rPr lang="en-GB" sz="2000" b="1" dirty="0">
                <a:latin typeface="Calibri" panose="020F0502020204030204" pitchFamily="34" charset="0"/>
              </a:rPr>
              <a:t>correctly. </a:t>
            </a:r>
            <a:r>
              <a:rPr lang="en-GB" sz="2000" dirty="0">
                <a:latin typeface="Calibri" panose="020F0502020204030204" pitchFamily="34" charset="0"/>
              </a:rPr>
              <a:t>We have two sessions of Handwriting per week, with the potential of applying their joins into words. It will also be applied across the curriculum.</a:t>
            </a:r>
          </a:p>
          <a:p>
            <a:pPr>
              <a:defRPr/>
            </a:pPr>
            <a:endParaRPr lang="en-GB" sz="2000" dirty="0">
              <a:latin typeface="Calibri" panose="020F0502020204030204" pitchFamily="34" charset="0"/>
            </a:endParaRPr>
          </a:p>
          <a:p>
            <a:pPr>
              <a:defRPr/>
            </a:pPr>
            <a:r>
              <a:rPr lang="en-GB" sz="2000" dirty="0">
                <a:latin typeface="Calibri" panose="020F0502020204030204" pitchFamily="34" charset="0"/>
              </a:rPr>
              <a:t>We ask parents to further practice their skills at home, in their homework, to ensure plenty of repetition and therefore retention. </a:t>
            </a:r>
          </a:p>
          <a:p>
            <a:pPr>
              <a:defRPr/>
            </a:pPr>
            <a:endParaRPr lang="en-GB" sz="2000" dirty="0">
              <a:latin typeface="Calibri" panose="020F0502020204030204" pitchFamily="34" charset="0"/>
            </a:endParaRPr>
          </a:p>
          <a:p>
            <a:pPr>
              <a:defRPr/>
            </a:pPr>
            <a:r>
              <a:rPr lang="en-GB" sz="2000" dirty="0">
                <a:latin typeface="Calibri" panose="020F0502020204030204" pitchFamily="34" charset="0"/>
              </a:rPr>
              <a:t>We want the children to take great pride in their work, so we will also be ensuring presentation is the best of their ability. Every work is better than the last. Children will be asked to use a ruler to draw lines, use their red (for marking) and purple pens (for polishing). </a:t>
            </a:r>
          </a:p>
        </p:txBody>
      </p:sp>
      <p:pic>
        <p:nvPicPr>
          <p:cNvPr id="1027" name="Picture 3" descr="P:\Templates\Logos\BWMAT Logos\HT - Badge Logo Bath&amp;Well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6406" y="228600"/>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4C85DFB4-2E02-95DE-A201-3CF74ECDC417}"/>
              </a:ext>
            </a:extLst>
          </p:cNvPr>
          <p:cNvSpPr txBox="1"/>
          <p:nvPr/>
        </p:nvSpPr>
        <p:spPr>
          <a:xfrm>
            <a:off x="1242392" y="228600"/>
            <a:ext cx="9567822" cy="984885"/>
          </a:xfrm>
          <a:prstGeom prst="rect">
            <a:avLst/>
          </a:prstGeom>
          <a:noFill/>
        </p:spPr>
        <p:txBody>
          <a:bodyPr wrap="square" rtlCol="0">
            <a:spAutoFit/>
          </a:bodyPr>
          <a:lstStyle/>
          <a:p>
            <a:pPr algn="ctr"/>
            <a:r>
              <a:rPr lang="en-GB" sz="4400" b="1" dirty="0">
                <a:latin typeface="Gotham Light" panose="02000603030000020004" pitchFamily="2" charset="0"/>
              </a:rPr>
              <a:t>Handwriting</a:t>
            </a:r>
          </a:p>
          <a:p>
            <a:pPr algn="ctr"/>
            <a:endParaRPr lang="en-GB" sz="1400" dirty="0">
              <a:latin typeface="Gotham Light" panose="02000603030000020004" pitchFamily="2" charset="0"/>
            </a:endParaRPr>
          </a:p>
        </p:txBody>
      </p:sp>
      <p:pic>
        <p:nvPicPr>
          <p:cNvPr id="2" name="Recorded Sound">
            <a:hlinkClick r:id="" action="ppaction://media"/>
            <a:extLst>
              <a:ext uri="{FF2B5EF4-FFF2-40B4-BE49-F238E27FC236}">
                <a16:creationId xmlns:a16="http://schemas.microsoft.com/office/drawing/2014/main" id="{81913FDB-E816-1187-6F56-3320FBCFD8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32630" y="366997"/>
            <a:ext cx="1157022" cy="1157022"/>
          </a:xfrm>
          <a:prstGeom prst="rect">
            <a:avLst/>
          </a:prstGeom>
        </p:spPr>
      </p:pic>
    </p:spTree>
    <p:extLst>
      <p:ext uri="{BB962C8B-B14F-4D97-AF65-F5344CB8AC3E}">
        <p14:creationId xmlns:p14="http://schemas.microsoft.com/office/powerpoint/2010/main" val="1555519598"/>
      </p:ext>
    </p:extLst>
  </p:cSld>
  <p:clrMapOvr>
    <a:masterClrMapping/>
  </p:clrMapOvr>
  <mc:AlternateContent xmlns:mc="http://schemas.openxmlformats.org/markup-compatibility/2006" xmlns:p14="http://schemas.microsoft.com/office/powerpoint/2010/main">
    <mc:Choice Requires="p14">
      <p:transition spd="slow" p14:dur="2000" advTm="29613"/>
    </mc:Choice>
    <mc:Fallback xmlns="">
      <p:transition spd="slow" advTm="2961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6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5E96C0A-DBDE-2293-B286-64684D7BB927}"/>
              </a:ext>
            </a:extLst>
          </p:cNvPr>
          <p:cNvSpPr/>
          <p:nvPr/>
        </p:nvSpPr>
        <p:spPr>
          <a:xfrm>
            <a:off x="216406" y="228600"/>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3" descr="P:\Templates\Logos\BWMAT Logos\HT - Badge Logo Bath&amp;Wells.png">
            <a:extLst>
              <a:ext uri="{FF2B5EF4-FFF2-40B4-BE49-F238E27FC236}">
                <a16:creationId xmlns:a16="http://schemas.microsoft.com/office/drawing/2014/main" id="{858F238E-E664-88EB-D4AA-824B0BBA48F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6033" y="5144655"/>
            <a:ext cx="1223520" cy="122352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12A57C6-962E-539E-4ECC-17AE94B7D81E}"/>
              </a:ext>
            </a:extLst>
          </p:cNvPr>
          <p:cNvSpPr txBox="1"/>
          <p:nvPr/>
        </p:nvSpPr>
        <p:spPr>
          <a:xfrm>
            <a:off x="504968" y="327760"/>
            <a:ext cx="11259402" cy="984885"/>
          </a:xfrm>
          <a:prstGeom prst="rect">
            <a:avLst/>
          </a:prstGeom>
          <a:noFill/>
        </p:spPr>
        <p:txBody>
          <a:bodyPr wrap="square" rtlCol="0">
            <a:spAutoFit/>
          </a:bodyPr>
          <a:lstStyle/>
          <a:p>
            <a:pPr algn="ctr"/>
            <a:r>
              <a:rPr lang="en-GB" sz="4400" b="1" dirty="0">
                <a:latin typeface="Gotham Light" panose="02000603030000020004" pitchFamily="2" charset="0"/>
              </a:rPr>
              <a:t>Spelling</a:t>
            </a:r>
          </a:p>
          <a:p>
            <a:pPr algn="ctr"/>
            <a:endParaRPr lang="en-GB" sz="1400" dirty="0">
              <a:latin typeface="Gotham Light" panose="02000603030000020004" pitchFamily="2" charset="0"/>
            </a:endParaRPr>
          </a:p>
        </p:txBody>
      </p:sp>
      <p:sp>
        <p:nvSpPr>
          <p:cNvPr id="11" name="TextBox 10">
            <a:extLst>
              <a:ext uri="{FF2B5EF4-FFF2-40B4-BE49-F238E27FC236}">
                <a16:creationId xmlns:a16="http://schemas.microsoft.com/office/drawing/2014/main" id="{A3516383-57DF-476F-380F-3385661673C4}"/>
              </a:ext>
            </a:extLst>
          </p:cNvPr>
          <p:cNvSpPr txBox="1"/>
          <p:nvPr/>
        </p:nvSpPr>
        <p:spPr>
          <a:xfrm>
            <a:off x="504968" y="1012954"/>
            <a:ext cx="7816072" cy="3970318"/>
          </a:xfrm>
          <a:prstGeom prst="rect">
            <a:avLst/>
          </a:prstGeom>
          <a:noFill/>
        </p:spPr>
        <p:txBody>
          <a:bodyPr wrap="square">
            <a:spAutoFit/>
          </a:bodyPr>
          <a:lstStyle/>
          <a:p>
            <a:r>
              <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Children will do a weekly spelling test every Friday</a:t>
            </a:r>
            <a:r>
              <a:rPr lang="en-GB" sz="2800" dirty="0">
                <a:solidFill>
                  <a:prstClr val="black"/>
                </a:solidFill>
                <a:latin typeface="Calibri" panose="020F0502020204030204" pitchFamily="34" charset="0"/>
              </a:rPr>
              <a:t>, which will be practiced in lessons and in their homework. They will also do a SACAWAC every morning. They will get one of these sheets as part of their homework on Fridays for them to learn them at home. There are roughly 2 spelling lessons per week. Lesson 1 will be introduction of the spelling sound or rule, whereas Lesson 2 will be work based on the rule/sound in their books or orally.  </a:t>
            </a:r>
            <a:r>
              <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a:t>
            </a:r>
            <a:endParaRPr lang="en-GB" sz="2400" dirty="0"/>
          </a:p>
        </p:txBody>
      </p:sp>
      <p:pic>
        <p:nvPicPr>
          <p:cNvPr id="3" name="Picture 2" descr="Spelling Strategies! - Scoil an Linbh Íosa">
            <a:extLst>
              <a:ext uri="{FF2B5EF4-FFF2-40B4-BE49-F238E27FC236}">
                <a16:creationId xmlns:a16="http://schemas.microsoft.com/office/drawing/2014/main" id="{F75A917A-BAA7-0E21-3921-D759340897A7}"/>
              </a:ext>
            </a:extLst>
          </p:cNvPr>
          <p:cNvPicPr>
            <a:picLocks noChangeAspect="1"/>
          </p:cNvPicPr>
          <p:nvPr/>
        </p:nvPicPr>
        <p:blipFill>
          <a:blip r:embed="rId5"/>
          <a:stretch>
            <a:fillRect/>
          </a:stretch>
        </p:blipFill>
        <p:spPr>
          <a:xfrm>
            <a:off x="8178604" y="820202"/>
            <a:ext cx="3728202" cy="5278869"/>
          </a:xfrm>
          <a:prstGeom prst="rect">
            <a:avLst/>
          </a:prstGeom>
        </p:spPr>
      </p:pic>
      <p:pic>
        <p:nvPicPr>
          <p:cNvPr id="4" name="Recorded Sound">
            <a:hlinkClick r:id="" action="ppaction://media"/>
            <a:extLst>
              <a:ext uri="{FF2B5EF4-FFF2-40B4-BE49-F238E27FC236}">
                <a16:creationId xmlns:a16="http://schemas.microsoft.com/office/drawing/2014/main" id="{1DCC80E7-811A-95E1-DE90-B87AA492C28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04968" y="467157"/>
            <a:ext cx="406400" cy="406400"/>
          </a:xfrm>
          <a:prstGeom prst="rect">
            <a:avLst/>
          </a:prstGeom>
        </p:spPr>
      </p:pic>
    </p:spTree>
    <p:extLst>
      <p:ext uri="{BB962C8B-B14F-4D97-AF65-F5344CB8AC3E}">
        <p14:creationId xmlns:p14="http://schemas.microsoft.com/office/powerpoint/2010/main" val="262468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0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6192" y="668013"/>
            <a:ext cx="11259402" cy="4955203"/>
          </a:xfrm>
          <a:prstGeom prst="rect">
            <a:avLst/>
          </a:prstGeom>
          <a:noFill/>
        </p:spPr>
        <p:txBody>
          <a:bodyPr wrap="square" rtlCol="0">
            <a:spAutoFit/>
          </a:bodyPr>
          <a:lstStyle/>
          <a:p>
            <a:r>
              <a:rPr lang="en-GB" sz="4400" b="1" dirty="0">
                <a:latin typeface="Gotham Light" panose="02000603030000020004" pitchFamily="2" charset="0"/>
              </a:rPr>
              <a:t>                                 Grammar</a:t>
            </a:r>
          </a:p>
          <a:p>
            <a:r>
              <a:rPr lang="en-GB" sz="2400" dirty="0"/>
              <a:t>Each week, children will take part in a dedicated grammar lesson focusing on key elements of sentence structure and vocabulary. </a:t>
            </a:r>
          </a:p>
          <a:p>
            <a:r>
              <a:rPr lang="en-GB" sz="2400" dirty="0"/>
              <a:t>Topics include:</a:t>
            </a:r>
          </a:p>
          <a:p>
            <a:r>
              <a:rPr lang="en-GB" sz="2400" b="1" dirty="0"/>
              <a:t>Types of sentences</a:t>
            </a:r>
            <a:r>
              <a:rPr lang="en-GB" sz="2400" dirty="0"/>
              <a:t> (e.g. statements, questions, commands, exclamations)</a:t>
            </a:r>
          </a:p>
          <a:p>
            <a:r>
              <a:rPr lang="en-GB" sz="2400" b="1" dirty="0"/>
              <a:t>Parts of a sentence</a:t>
            </a:r>
            <a:r>
              <a:rPr lang="en-GB" sz="2400" dirty="0"/>
              <a:t> (such as subject, verb, and object)</a:t>
            </a:r>
          </a:p>
          <a:p>
            <a:r>
              <a:rPr lang="en-GB" sz="2400" b="1" dirty="0"/>
              <a:t>Vocabulary development</a:t>
            </a:r>
            <a:r>
              <a:rPr lang="en-GB" sz="2400" dirty="0"/>
              <a:t>, including:</a:t>
            </a:r>
          </a:p>
          <a:p>
            <a:pPr lvl="1"/>
            <a:r>
              <a:rPr lang="en-GB" sz="2400" b="1" dirty="0"/>
              <a:t>Coordinating conjunctions</a:t>
            </a:r>
            <a:r>
              <a:rPr lang="en-GB" sz="2400" dirty="0"/>
              <a:t> (e.g. </a:t>
            </a:r>
            <a:r>
              <a:rPr lang="en-GB" sz="2400" i="1" dirty="0"/>
              <a:t>and, but, or</a:t>
            </a:r>
            <a:r>
              <a:rPr lang="en-GB" sz="2400" dirty="0"/>
              <a:t>)</a:t>
            </a:r>
          </a:p>
          <a:p>
            <a:pPr lvl="1"/>
            <a:r>
              <a:rPr lang="en-GB" sz="2400" b="1" dirty="0"/>
              <a:t>Adverbs</a:t>
            </a:r>
            <a:r>
              <a:rPr lang="en-GB" sz="2400" dirty="0"/>
              <a:t> (e.g. </a:t>
            </a:r>
            <a:r>
              <a:rPr lang="en-GB" sz="2400" i="1" dirty="0"/>
              <a:t>quickly, often, silently</a:t>
            </a:r>
            <a:r>
              <a:rPr lang="en-GB" sz="2400" dirty="0"/>
              <a:t>)</a:t>
            </a:r>
          </a:p>
          <a:p>
            <a:pPr lvl="1"/>
            <a:r>
              <a:rPr lang="en-GB" sz="2400" b="1" dirty="0"/>
              <a:t>Prepositions</a:t>
            </a:r>
            <a:r>
              <a:rPr lang="en-GB" sz="2400" dirty="0"/>
              <a:t> (e.g. </a:t>
            </a:r>
            <a:r>
              <a:rPr lang="en-GB" sz="2400" i="1" dirty="0"/>
              <a:t>under, between, during</a:t>
            </a:r>
            <a:r>
              <a:rPr lang="en-GB" sz="2400" dirty="0"/>
              <a:t>)</a:t>
            </a:r>
          </a:p>
          <a:p>
            <a:endParaRPr lang="en-US" sz="2800" dirty="0"/>
          </a:p>
          <a:p>
            <a:endParaRPr lang="en-US" sz="2800" dirty="0"/>
          </a:p>
        </p:txBody>
      </p:sp>
      <p:pic>
        <p:nvPicPr>
          <p:cNvPr id="1027" name="Picture 3" descr="P:\Templates\Logos\BWMAT Logos\HT - Badge Logo Bath&amp;Well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6406" y="228600"/>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2">
            <a:extLst>
              <a:ext uri="{FF2B5EF4-FFF2-40B4-BE49-F238E27FC236}">
                <a16:creationId xmlns:a16="http://schemas.microsoft.com/office/drawing/2014/main" id="{BF5638A5-AA77-C750-1715-945AF6B943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036" y="4790129"/>
            <a:ext cx="4696704" cy="1665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Recorded Sound">
            <a:hlinkClick r:id="" action="ppaction://media"/>
            <a:extLst>
              <a:ext uri="{FF2B5EF4-FFF2-40B4-BE49-F238E27FC236}">
                <a16:creationId xmlns:a16="http://schemas.microsoft.com/office/drawing/2014/main" id="{E46B7320-DF4D-6D0A-902E-488959C0CBE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4133877299"/>
      </p:ext>
    </p:extLst>
  </p:cSld>
  <p:clrMapOvr>
    <a:masterClrMapping/>
  </p:clrMapOvr>
  <mc:AlternateContent xmlns:mc="http://schemas.openxmlformats.org/markup-compatibility/2006" xmlns:p14="http://schemas.microsoft.com/office/powerpoint/2010/main">
    <mc:Choice Requires="p14">
      <p:transition spd="slow" p14:dur="2000" advTm="35000"/>
    </mc:Choice>
    <mc:Fallback xmlns="">
      <p:transition spd="slow" advTm="3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Box 2"/>
          <p:cNvSpPr txBox="1"/>
          <p:nvPr/>
        </p:nvSpPr>
        <p:spPr>
          <a:xfrm>
            <a:off x="716192" y="668013"/>
            <a:ext cx="11259402" cy="4708981"/>
          </a:xfrm>
          <a:prstGeom prst="rect">
            <a:avLst/>
          </a:prstGeom>
          <a:noFill/>
        </p:spPr>
        <p:txBody>
          <a:bodyPr wrap="square" rtlCol="0">
            <a:spAutoFit/>
          </a:bodyPr>
          <a:lstStyle/>
          <a:p>
            <a:r>
              <a:rPr lang="en-GB" sz="4400" b="1" dirty="0">
                <a:latin typeface="Gotham Light" panose="02000603030000020004" pitchFamily="2" charset="0"/>
              </a:rPr>
              <a:t>                                 Grammar</a:t>
            </a:r>
          </a:p>
          <a:p>
            <a:endParaRPr lang="en-US" sz="4000" dirty="0"/>
          </a:p>
          <a:p>
            <a:r>
              <a:rPr lang="en-US" sz="3200" dirty="0"/>
              <a:t>Weekly Grammar lesson</a:t>
            </a:r>
          </a:p>
          <a:p>
            <a:pPr marL="457200" indent="-457200">
              <a:buFont typeface="Wingdings" panose="05000000000000000000" pitchFamily="2" charset="2"/>
              <a:buChar char="Ø"/>
            </a:pPr>
            <a:r>
              <a:rPr lang="en-US" sz="3200" dirty="0"/>
              <a:t>Types of sentence </a:t>
            </a:r>
          </a:p>
          <a:p>
            <a:pPr marL="457200" indent="-457200">
              <a:buFont typeface="Wingdings" panose="05000000000000000000" pitchFamily="2" charset="2"/>
              <a:buChar char="Ø"/>
            </a:pPr>
            <a:r>
              <a:rPr lang="en-US" sz="3200" dirty="0"/>
              <a:t>Parts of a sentence</a:t>
            </a:r>
          </a:p>
          <a:p>
            <a:pPr marL="457200" indent="-457200">
              <a:buFont typeface="Wingdings" panose="05000000000000000000" pitchFamily="2" charset="2"/>
              <a:buChar char="Ø"/>
            </a:pPr>
            <a:r>
              <a:rPr lang="en-US" sz="3200" dirty="0"/>
              <a:t>Vocabulary e.g.: coordinating conjunctions, adverbs, prepositions</a:t>
            </a:r>
          </a:p>
          <a:p>
            <a:endParaRPr lang="en-US" sz="2800" dirty="0"/>
          </a:p>
          <a:p>
            <a:endParaRPr lang="en-US" sz="2800" dirty="0"/>
          </a:p>
        </p:txBody>
      </p:sp>
      <p:pic>
        <p:nvPicPr>
          <p:cNvPr id="1027" name="Picture 3" descr="P:\Templates\Logos\BWMAT Logos\HT - Badge Logo Bath&amp;Well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6406" y="228600"/>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2">
            <a:extLst>
              <a:ext uri="{FF2B5EF4-FFF2-40B4-BE49-F238E27FC236}">
                <a16:creationId xmlns:a16="http://schemas.microsoft.com/office/drawing/2014/main" id="{BF5638A5-AA77-C750-1715-945AF6B943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0200" y="4254909"/>
            <a:ext cx="6305785" cy="2236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9784322"/>
      </p:ext>
    </p:extLst>
  </p:cSld>
  <p:clrMapOvr>
    <a:masterClrMapping/>
  </p:clrMapOvr>
  <mc:AlternateContent xmlns:mc="http://schemas.openxmlformats.org/markup-compatibility/2006" xmlns:p14="http://schemas.microsoft.com/office/powerpoint/2010/main">
    <mc:Choice Requires="p14">
      <p:transition spd="slow" p14:dur="2000" advTm="35000"/>
    </mc:Choice>
    <mc:Fallback xmlns="">
      <p:transition spd="slow" advTm="35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4968" y="366997"/>
            <a:ext cx="11259402" cy="5509200"/>
          </a:xfrm>
          <a:prstGeom prst="rect">
            <a:avLst/>
          </a:prstGeom>
          <a:noFill/>
        </p:spPr>
        <p:txBody>
          <a:bodyPr wrap="square" rtlCol="0">
            <a:spAutoFit/>
          </a:bodyPr>
          <a:lstStyle/>
          <a:p>
            <a:pPr algn="ctr"/>
            <a:r>
              <a:rPr lang="en-GB" sz="4400" b="1" dirty="0">
                <a:latin typeface="Gotham Light" panose="02000603030000020004" pitchFamily="2" charset="0"/>
              </a:rPr>
              <a:t>Maths</a:t>
            </a:r>
          </a:p>
          <a:p>
            <a:pPr algn="ctr"/>
            <a:endParaRPr lang="en-GB" sz="4400" dirty="0">
              <a:latin typeface="Gotham Light" panose="02000603030000020004" pitchFamily="2" charset="0"/>
            </a:endParaRPr>
          </a:p>
          <a:p>
            <a:pPr marL="457200" indent="-457200">
              <a:buFont typeface="Wingdings" panose="05000000000000000000" pitchFamily="2" charset="2"/>
              <a:buChar char="Ø"/>
            </a:pPr>
            <a:r>
              <a:rPr lang="en-GB" altLang="en-US" sz="3200" dirty="0"/>
              <a:t>Five 1hr mathematic lessons each week, including an Arithmetic lesson.</a:t>
            </a:r>
          </a:p>
          <a:p>
            <a:pPr marL="457200" indent="-457200">
              <a:buFont typeface="Wingdings" panose="05000000000000000000" pitchFamily="2" charset="2"/>
              <a:buChar char="Ø"/>
            </a:pPr>
            <a:r>
              <a:rPr lang="en-GB" altLang="en-US" sz="3200" dirty="0"/>
              <a:t>Throughout the Autumn Term we cover: </a:t>
            </a:r>
          </a:p>
          <a:p>
            <a:pPr lvl="1"/>
            <a:r>
              <a:rPr lang="en-US" sz="3200" dirty="0"/>
              <a:t>Place Value, Addition and Subtraction, Multiplication and Division</a:t>
            </a:r>
          </a:p>
          <a:p>
            <a:pPr marL="457200" indent="-457200">
              <a:buFont typeface="Wingdings" panose="05000000000000000000" pitchFamily="2" charset="2"/>
              <a:buChar char="Ø"/>
            </a:pPr>
            <a:r>
              <a:rPr lang="en-US" sz="3200" dirty="0" err="1"/>
              <a:t>Maths</a:t>
            </a:r>
            <a:r>
              <a:rPr lang="en-US" sz="3200" dirty="0"/>
              <a:t> skills </a:t>
            </a:r>
          </a:p>
          <a:p>
            <a:pPr marL="457200" indent="-457200">
              <a:buFont typeface="Wingdings" panose="05000000000000000000" pitchFamily="2" charset="2"/>
              <a:buChar char="Ø"/>
            </a:pPr>
            <a:r>
              <a:rPr lang="en-US" sz="3200" dirty="0"/>
              <a:t>Times tables (33 Club/TTR)</a:t>
            </a:r>
          </a:p>
          <a:p>
            <a:pPr algn="ctr"/>
            <a:endParaRPr lang="en-GB" sz="4000" dirty="0"/>
          </a:p>
        </p:txBody>
      </p:sp>
      <p:pic>
        <p:nvPicPr>
          <p:cNvPr id="1027" name="Picture 3" descr="P:\Templates\Logos\BWMAT Logos\HT - Badge Logo Bath&amp;Well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6406" y="228600"/>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2" descr="Image result for times table rockstars">
            <a:extLst>
              <a:ext uri="{FF2B5EF4-FFF2-40B4-BE49-F238E27FC236}">
                <a16:creationId xmlns:a16="http://schemas.microsoft.com/office/drawing/2014/main" id="{B8D0D7F6-C051-F277-4D4B-D20CFE6F826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87210" y="3978441"/>
            <a:ext cx="2182829" cy="2182829"/>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a:extLst>
              <a:ext uri="{FF2B5EF4-FFF2-40B4-BE49-F238E27FC236}">
                <a16:creationId xmlns:a16="http://schemas.microsoft.com/office/drawing/2014/main" id="{99446306-14FA-2D55-1BA6-82F5281D16E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32630" y="575403"/>
            <a:ext cx="406400" cy="406400"/>
          </a:xfrm>
          <a:prstGeom prst="rect">
            <a:avLst/>
          </a:prstGeom>
        </p:spPr>
      </p:pic>
    </p:spTree>
    <p:extLst>
      <p:ext uri="{BB962C8B-B14F-4D97-AF65-F5344CB8AC3E}">
        <p14:creationId xmlns:p14="http://schemas.microsoft.com/office/powerpoint/2010/main" val="2207334521"/>
      </p:ext>
    </p:extLst>
  </p:cSld>
  <p:clrMapOvr>
    <a:masterClrMapping/>
  </p:clrMapOvr>
  <mc:AlternateContent xmlns:mc="http://schemas.openxmlformats.org/markup-compatibility/2006" xmlns:p14="http://schemas.microsoft.com/office/powerpoint/2010/main">
    <mc:Choice Requires="p14">
      <p:transition spd="slow" p14:dur="2000" advTm="147817"/>
    </mc:Choice>
    <mc:Fallback xmlns="">
      <p:transition spd="slow" advTm="14781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89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4968" y="327760"/>
            <a:ext cx="11259402" cy="1384995"/>
          </a:xfrm>
          <a:prstGeom prst="rect">
            <a:avLst/>
          </a:prstGeom>
          <a:noFill/>
        </p:spPr>
        <p:txBody>
          <a:bodyPr wrap="square" rtlCol="0">
            <a:spAutoFit/>
          </a:bodyPr>
          <a:lstStyle/>
          <a:p>
            <a:pPr algn="ctr"/>
            <a:r>
              <a:rPr lang="en-GB" sz="4400" b="1" dirty="0">
                <a:latin typeface="Gotham Light" panose="02000603030000020004" pitchFamily="2" charset="0"/>
              </a:rPr>
              <a:t>Maths</a:t>
            </a:r>
          </a:p>
          <a:p>
            <a:pPr algn="ctr"/>
            <a:endParaRPr lang="en-GB" sz="4000" dirty="0"/>
          </a:p>
        </p:txBody>
      </p:sp>
      <p:pic>
        <p:nvPicPr>
          <p:cNvPr id="1027" name="Picture 3" descr="P:\Templates\Logos\BWMAT Logos\HT - Badge Logo Bath&amp;Well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6406" y="228600"/>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2" descr="Image result for times table rockstars">
            <a:extLst>
              <a:ext uri="{FF2B5EF4-FFF2-40B4-BE49-F238E27FC236}">
                <a16:creationId xmlns:a16="http://schemas.microsoft.com/office/drawing/2014/main" id="{B8D0D7F6-C051-F277-4D4B-D20CFE6F826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657" y="4905918"/>
            <a:ext cx="1530375" cy="1530375"/>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a:extLst>
              <a:ext uri="{FF2B5EF4-FFF2-40B4-BE49-F238E27FC236}">
                <a16:creationId xmlns:a16="http://schemas.microsoft.com/office/drawing/2014/main" id="{A5092D5B-D5DB-29DE-6F38-737343049BD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452336" y="5853740"/>
            <a:ext cx="406400" cy="406400"/>
          </a:xfrm>
          <a:prstGeom prst="rect">
            <a:avLst/>
          </a:prstGeom>
        </p:spPr>
      </p:pic>
      <p:sp>
        <p:nvSpPr>
          <p:cNvPr id="7" name="TextBox 6">
            <a:extLst>
              <a:ext uri="{FF2B5EF4-FFF2-40B4-BE49-F238E27FC236}">
                <a16:creationId xmlns:a16="http://schemas.microsoft.com/office/drawing/2014/main" id="{9169BEDC-9DA4-94BF-2001-AA7CF7FFC73F}"/>
              </a:ext>
            </a:extLst>
          </p:cNvPr>
          <p:cNvSpPr txBox="1"/>
          <p:nvPr/>
        </p:nvSpPr>
        <p:spPr>
          <a:xfrm>
            <a:off x="427630" y="1366488"/>
            <a:ext cx="11442423" cy="3539430"/>
          </a:xfrm>
          <a:prstGeom prst="rect">
            <a:avLst/>
          </a:prstGeom>
          <a:noFill/>
        </p:spPr>
        <p:txBody>
          <a:bodyPr wrap="square">
            <a:spAutoFit/>
          </a:bodyPr>
          <a:lstStyle/>
          <a:p>
            <a:r>
              <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There are 5 Maths lessons each week, </a:t>
            </a:r>
            <a:r>
              <a:rPr lang="en-GB" sz="2800" dirty="0">
                <a:solidFill>
                  <a:prstClr val="black"/>
                </a:solidFill>
                <a:latin typeface="Calibri" panose="020F0502020204030204" pitchFamily="34" charset="0"/>
              </a:rPr>
              <a:t>one of which being an Arithmetic lesson. Children will also engage in a weekly Maths skills.</a:t>
            </a:r>
          </a:p>
          <a:p>
            <a:endParaRPr lang="en-GB" sz="2800" dirty="0">
              <a:solidFill>
                <a:prstClr val="black"/>
              </a:solidFill>
              <a:latin typeface="Calibri" panose="020F0502020204030204" pitchFamily="34" charset="0"/>
            </a:endParaRPr>
          </a:p>
          <a:p>
            <a:r>
              <a:rPr lang="en-GB" sz="2800" dirty="0">
                <a:solidFill>
                  <a:prstClr val="black"/>
                </a:solidFill>
                <a:latin typeface="Calibri" panose="020F0502020204030204" pitchFamily="34" charset="0"/>
              </a:rPr>
              <a:t>Our focus of the Autumn Term will be Place Value as well as Addition and Subtraction, Multiplication and Division. They will engage in questions on paper and on IXL or Maths.co.uk depending on the context. We ask that the children frequently practice their IXL Diagnostic. </a:t>
            </a:r>
            <a:r>
              <a:rPr lang="en-GB" sz="2800" b="1" dirty="0">
                <a:solidFill>
                  <a:prstClr val="black"/>
                </a:solidFill>
                <a:latin typeface="Calibri" panose="020F0502020204030204" pitchFamily="34" charset="0"/>
              </a:rPr>
              <a:t>See next slide for more information</a:t>
            </a:r>
            <a:r>
              <a:rPr lang="en-GB" sz="2800" dirty="0">
                <a:solidFill>
                  <a:prstClr val="black"/>
                </a:solidFill>
                <a:latin typeface="Calibri" panose="020F0502020204030204" pitchFamily="34" charset="0"/>
              </a:rPr>
              <a:t>:</a:t>
            </a:r>
            <a:endParaRPr lang="en-GB" sz="2400" dirty="0"/>
          </a:p>
        </p:txBody>
      </p:sp>
      <p:pic>
        <p:nvPicPr>
          <p:cNvPr id="9" name="Picture 8">
            <a:extLst>
              <a:ext uri="{FF2B5EF4-FFF2-40B4-BE49-F238E27FC236}">
                <a16:creationId xmlns:a16="http://schemas.microsoft.com/office/drawing/2014/main" id="{16B19B8B-7D57-8C67-3372-F0671C731937}"/>
              </a:ext>
            </a:extLst>
          </p:cNvPr>
          <p:cNvPicPr>
            <a:picLocks noChangeAspect="1"/>
          </p:cNvPicPr>
          <p:nvPr/>
        </p:nvPicPr>
        <p:blipFill>
          <a:blip r:embed="rId7"/>
          <a:stretch>
            <a:fillRect/>
          </a:stretch>
        </p:blipFill>
        <p:spPr>
          <a:xfrm>
            <a:off x="7896837" y="5284197"/>
            <a:ext cx="2076799" cy="979898"/>
          </a:xfrm>
          <a:prstGeom prst="rect">
            <a:avLst/>
          </a:prstGeom>
        </p:spPr>
      </p:pic>
    </p:spTree>
    <p:extLst>
      <p:ext uri="{BB962C8B-B14F-4D97-AF65-F5344CB8AC3E}">
        <p14:creationId xmlns:p14="http://schemas.microsoft.com/office/powerpoint/2010/main" val="3912403188"/>
      </p:ext>
    </p:extLst>
  </p:cSld>
  <p:clrMapOvr>
    <a:masterClrMapping/>
  </p:clrMapOvr>
  <mc:AlternateContent xmlns:mc="http://schemas.openxmlformats.org/markup-compatibility/2006" xmlns:p14="http://schemas.microsoft.com/office/powerpoint/2010/main">
    <mc:Choice Requires="p14">
      <p:transition spd="slow" p14:dur="2000" advTm="147817"/>
    </mc:Choice>
    <mc:Fallback xmlns="">
      <p:transition spd="slow" advTm="1478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781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6299" y="300627"/>
            <a:ext cx="11259402" cy="1384995"/>
          </a:xfrm>
          <a:prstGeom prst="rect">
            <a:avLst/>
          </a:prstGeom>
          <a:noFill/>
        </p:spPr>
        <p:txBody>
          <a:bodyPr wrap="square" rtlCol="0">
            <a:spAutoFit/>
          </a:bodyPr>
          <a:lstStyle/>
          <a:p>
            <a:pPr algn="ctr"/>
            <a:r>
              <a:rPr lang="en-GB" sz="4400" b="1" dirty="0">
                <a:latin typeface="Gotham Light" panose="02000603030000020004" pitchFamily="2" charset="0"/>
              </a:rPr>
              <a:t>Maths - IXL</a:t>
            </a:r>
          </a:p>
          <a:p>
            <a:pPr algn="ctr"/>
            <a:endParaRPr lang="en-GB" sz="4000" dirty="0"/>
          </a:p>
        </p:txBody>
      </p:sp>
      <p:pic>
        <p:nvPicPr>
          <p:cNvPr id="1027" name="Picture 3" descr="P:\Templates\Logos\BWMAT Logos\HT - Badge Logo Bath&amp;Well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6406" y="228600"/>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9169BEDC-9DA4-94BF-2001-AA7CF7FFC73F}"/>
              </a:ext>
            </a:extLst>
          </p:cNvPr>
          <p:cNvSpPr txBox="1"/>
          <p:nvPr/>
        </p:nvSpPr>
        <p:spPr>
          <a:xfrm>
            <a:off x="427630" y="1366488"/>
            <a:ext cx="8507605" cy="4401205"/>
          </a:xfrm>
          <a:prstGeom prst="rect">
            <a:avLst/>
          </a:prstGeom>
          <a:noFill/>
        </p:spPr>
        <p:txBody>
          <a:bodyPr wrap="square">
            <a:spAutoFit/>
          </a:bodyPr>
          <a:lstStyle/>
          <a:p>
            <a:r>
              <a:rPr lang="en-GB" sz="2800" dirty="0">
                <a:solidFill>
                  <a:prstClr val="black"/>
                </a:solidFill>
                <a:latin typeface="Calibri" panose="020F0502020204030204" pitchFamily="34" charset="0"/>
              </a:rPr>
              <a:t>They will have an iPad allocated to them in Year 3, but they will likely need frequent practice at home.</a:t>
            </a:r>
            <a:endPar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endParaRPr lang="en-GB" sz="2800" dirty="0">
              <a:solidFill>
                <a:prstClr val="black"/>
              </a:solidFill>
              <a:latin typeface="Calibri" panose="020F0502020204030204" pitchFamily="34" charset="0"/>
            </a:endParaRPr>
          </a:p>
          <a:p>
            <a:r>
              <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When children load up their </a:t>
            </a:r>
            <a:r>
              <a:rPr lang="en-GB" sz="2800" dirty="0">
                <a:solidFill>
                  <a:prstClr val="black"/>
                </a:solidFill>
                <a:latin typeface="Calibri" panose="020F0502020204030204" pitchFamily="34" charset="0"/>
              </a:rPr>
              <a:t>IXL, they need to check their diagnostic. Children in Year 3 need to be working between 300 and 400 in each skill. Click on the stadium for recommendations. </a:t>
            </a:r>
          </a:p>
          <a:p>
            <a:endParaRPr lang="en-GB" sz="2800" dirty="0">
              <a:solidFill>
                <a:prstClr val="black"/>
              </a:solidFill>
              <a:latin typeface="Calibri" panose="020F0502020204030204" pitchFamily="34" charset="0"/>
            </a:endParaRPr>
          </a:p>
          <a:p>
            <a:r>
              <a:rPr lang="en-GB" sz="2800" dirty="0">
                <a:solidFill>
                  <a:prstClr val="black"/>
                </a:solidFill>
                <a:latin typeface="Calibri" panose="020F0502020204030204" pitchFamily="34" charset="0"/>
              </a:rPr>
              <a:t>We ask parents to not give them the answers but allow them to work through it independently.</a:t>
            </a:r>
            <a:endParaRPr lang="en-GB" sz="2400" dirty="0"/>
          </a:p>
        </p:txBody>
      </p:sp>
      <p:pic>
        <p:nvPicPr>
          <p:cNvPr id="9" name="Picture 8">
            <a:extLst>
              <a:ext uri="{FF2B5EF4-FFF2-40B4-BE49-F238E27FC236}">
                <a16:creationId xmlns:a16="http://schemas.microsoft.com/office/drawing/2014/main" id="{16B19B8B-7D57-8C67-3372-F0671C731937}"/>
              </a:ext>
            </a:extLst>
          </p:cNvPr>
          <p:cNvPicPr>
            <a:picLocks noChangeAspect="1"/>
          </p:cNvPicPr>
          <p:nvPr/>
        </p:nvPicPr>
        <p:blipFill>
          <a:blip r:embed="rId5"/>
          <a:stretch>
            <a:fillRect/>
          </a:stretch>
        </p:blipFill>
        <p:spPr>
          <a:xfrm>
            <a:off x="9249790" y="3946848"/>
            <a:ext cx="2076799" cy="979898"/>
          </a:xfrm>
          <a:prstGeom prst="rect">
            <a:avLst/>
          </a:prstGeom>
        </p:spPr>
      </p:pic>
      <p:pic>
        <p:nvPicPr>
          <p:cNvPr id="8" name="Picture 7">
            <a:extLst>
              <a:ext uri="{FF2B5EF4-FFF2-40B4-BE49-F238E27FC236}">
                <a16:creationId xmlns:a16="http://schemas.microsoft.com/office/drawing/2014/main" id="{CE2EE4A1-EE98-7ED5-D35F-EDB499826DD0}"/>
              </a:ext>
            </a:extLst>
          </p:cNvPr>
          <p:cNvPicPr>
            <a:picLocks noChangeAspect="1"/>
          </p:cNvPicPr>
          <p:nvPr/>
        </p:nvPicPr>
        <p:blipFill>
          <a:blip r:embed="rId6"/>
          <a:stretch>
            <a:fillRect/>
          </a:stretch>
        </p:blipFill>
        <p:spPr>
          <a:xfrm>
            <a:off x="8935236" y="2077127"/>
            <a:ext cx="2705909" cy="1293809"/>
          </a:xfrm>
          <a:prstGeom prst="rect">
            <a:avLst/>
          </a:prstGeom>
        </p:spPr>
      </p:pic>
      <p:pic>
        <p:nvPicPr>
          <p:cNvPr id="2" name="Recorded Sound">
            <a:hlinkClick r:id="" action="ppaction://media"/>
            <a:extLst>
              <a:ext uri="{FF2B5EF4-FFF2-40B4-BE49-F238E27FC236}">
                <a16:creationId xmlns:a16="http://schemas.microsoft.com/office/drawing/2014/main" id="{6150583B-FD19-0922-20CC-262C202D24F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32630" y="439978"/>
            <a:ext cx="406400" cy="406400"/>
          </a:xfrm>
          <a:prstGeom prst="rect">
            <a:avLst/>
          </a:prstGeom>
        </p:spPr>
      </p:pic>
    </p:spTree>
    <p:extLst>
      <p:ext uri="{BB962C8B-B14F-4D97-AF65-F5344CB8AC3E}">
        <p14:creationId xmlns:p14="http://schemas.microsoft.com/office/powerpoint/2010/main" val="2305352554"/>
      </p:ext>
    </p:extLst>
  </p:cSld>
  <p:clrMapOvr>
    <a:masterClrMapping/>
  </p:clrMapOvr>
  <mc:AlternateContent xmlns:mc="http://schemas.openxmlformats.org/markup-compatibility/2006" xmlns:p14="http://schemas.microsoft.com/office/powerpoint/2010/main">
    <mc:Choice Requires="p14">
      <p:transition spd="slow" p14:dur="2000" advTm="147817"/>
    </mc:Choice>
    <mc:Fallback xmlns="">
      <p:transition spd="slow" advTm="14781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31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4968" y="327760"/>
            <a:ext cx="11259402" cy="1384995"/>
          </a:xfrm>
          <a:prstGeom prst="rect">
            <a:avLst/>
          </a:prstGeom>
          <a:noFill/>
        </p:spPr>
        <p:txBody>
          <a:bodyPr wrap="square" rtlCol="0">
            <a:spAutoFit/>
          </a:bodyPr>
          <a:lstStyle/>
          <a:p>
            <a:pPr algn="ctr"/>
            <a:r>
              <a:rPr lang="en-GB" sz="4400" b="1" dirty="0">
                <a:latin typeface="Gotham Light" panose="02000603030000020004" pitchFamily="2" charset="0"/>
              </a:rPr>
              <a:t>Maths</a:t>
            </a:r>
          </a:p>
          <a:p>
            <a:pPr algn="ctr"/>
            <a:endParaRPr lang="en-GB" sz="4000" dirty="0"/>
          </a:p>
        </p:txBody>
      </p:sp>
      <p:pic>
        <p:nvPicPr>
          <p:cNvPr id="1027" name="Picture 3" descr="P:\Templates\Logos\BWMAT Logos\HT - Badge Logo Bath&amp;Well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16406" y="228600"/>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2" descr="Image result for times table rockstars">
            <a:extLst>
              <a:ext uri="{FF2B5EF4-FFF2-40B4-BE49-F238E27FC236}">
                <a16:creationId xmlns:a16="http://schemas.microsoft.com/office/drawing/2014/main" id="{B8D0D7F6-C051-F277-4D4B-D20CFE6F826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94000" y="4283615"/>
            <a:ext cx="1530375" cy="15303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169BEDC-9DA4-94BF-2001-AA7CF7FFC73F}"/>
              </a:ext>
            </a:extLst>
          </p:cNvPr>
          <p:cNvSpPr txBox="1"/>
          <p:nvPr/>
        </p:nvSpPr>
        <p:spPr>
          <a:xfrm>
            <a:off x="427629" y="1220587"/>
            <a:ext cx="8715155" cy="5201424"/>
          </a:xfrm>
          <a:prstGeom prst="rect">
            <a:avLst/>
          </a:prstGeom>
          <a:noFill/>
        </p:spPr>
        <p:txBody>
          <a:bodyPr wrap="square">
            <a:spAutoFit/>
          </a:bodyPr>
          <a:lstStyle/>
          <a:p>
            <a:r>
              <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Children will have lots of practice to explore their timetables in Year 3 in preparation for the Year 4 Timetables Check. </a:t>
            </a:r>
          </a:p>
          <a:p>
            <a:endParaRPr lang="en-GB" sz="2800" dirty="0">
              <a:solidFill>
                <a:prstClr val="black"/>
              </a:solidFill>
              <a:latin typeface="Calibri" panose="020F0502020204030204" pitchFamily="34" charset="0"/>
            </a:endParaRPr>
          </a:p>
          <a:p>
            <a:r>
              <a:rPr lang="en-GB" sz="2800" dirty="0">
                <a:solidFill>
                  <a:prstClr val="black"/>
                </a:solidFill>
                <a:latin typeface="Calibri" panose="020F0502020204030204" pitchFamily="34" charset="0"/>
              </a:rPr>
              <a:t>Click on the skill (see right) for further practice on IXL.</a:t>
            </a:r>
          </a:p>
          <a:p>
            <a:endParaRPr lang="en-GB" sz="2800" dirty="0">
              <a:solidFill>
                <a:prstClr val="black"/>
              </a:solidFill>
              <a:latin typeface="Calibri" panose="020F0502020204030204" pitchFamily="34" charset="0"/>
            </a:endParaRPr>
          </a:p>
          <a:p>
            <a:r>
              <a:rPr lang="en-GB" sz="2800" dirty="0">
                <a:solidFill>
                  <a:prstClr val="black"/>
                </a:solidFill>
                <a:latin typeface="Calibri" panose="020F0502020204030204" pitchFamily="34" charset="0"/>
              </a:rPr>
              <a:t>They will do a weekly 33 club, in which they have relevant number of questions or timetables suitable to them.</a:t>
            </a:r>
          </a:p>
          <a:p>
            <a:endParaRPr lang="en-GB" sz="2800" dirty="0">
              <a:solidFill>
                <a:prstClr val="black"/>
              </a:solidFill>
              <a:latin typeface="Calibri" panose="020F0502020204030204" pitchFamily="34" charset="0"/>
            </a:endParaRPr>
          </a:p>
          <a:p>
            <a:r>
              <a:rPr lang="en-GB" sz="2800" dirty="0">
                <a:solidFill>
                  <a:prstClr val="black"/>
                </a:solidFill>
                <a:latin typeface="Calibri" panose="020F0502020204030204" pitchFamily="34" charset="0"/>
              </a:rPr>
              <a:t>Timetables Rockstars will be available for them </a:t>
            </a:r>
            <a:br>
              <a:rPr lang="en-GB" sz="2800" dirty="0">
                <a:solidFill>
                  <a:prstClr val="black"/>
                </a:solidFill>
                <a:latin typeface="Calibri" panose="020F0502020204030204" pitchFamily="34" charset="0"/>
              </a:rPr>
            </a:br>
            <a:r>
              <a:rPr lang="en-GB" sz="2800" dirty="0">
                <a:solidFill>
                  <a:prstClr val="black"/>
                </a:solidFill>
                <a:latin typeface="Calibri" panose="020F0502020204030204" pitchFamily="34" charset="0"/>
              </a:rPr>
              <a:t>            to practice their timetables.</a:t>
            </a:r>
          </a:p>
          <a:p>
            <a:endParaRPr lang="en-GB" sz="2400" dirty="0"/>
          </a:p>
        </p:txBody>
      </p:sp>
      <p:pic>
        <p:nvPicPr>
          <p:cNvPr id="9" name="Picture 8">
            <a:extLst>
              <a:ext uri="{FF2B5EF4-FFF2-40B4-BE49-F238E27FC236}">
                <a16:creationId xmlns:a16="http://schemas.microsoft.com/office/drawing/2014/main" id="{16B19B8B-7D57-8C67-3372-F0671C731937}"/>
              </a:ext>
            </a:extLst>
          </p:cNvPr>
          <p:cNvPicPr>
            <a:picLocks noChangeAspect="1"/>
          </p:cNvPicPr>
          <p:nvPr/>
        </p:nvPicPr>
        <p:blipFill>
          <a:blip r:embed="rId4"/>
          <a:stretch>
            <a:fillRect/>
          </a:stretch>
        </p:blipFill>
        <p:spPr>
          <a:xfrm>
            <a:off x="9520789" y="2876094"/>
            <a:ext cx="2076799" cy="979898"/>
          </a:xfrm>
          <a:prstGeom prst="rect">
            <a:avLst/>
          </a:prstGeom>
        </p:spPr>
      </p:pic>
      <p:pic>
        <p:nvPicPr>
          <p:cNvPr id="8" name="Picture 7">
            <a:extLst>
              <a:ext uri="{FF2B5EF4-FFF2-40B4-BE49-F238E27FC236}">
                <a16:creationId xmlns:a16="http://schemas.microsoft.com/office/drawing/2014/main" id="{E66E50C5-F5EA-ED40-FC57-18B2A5086D0D}"/>
              </a:ext>
            </a:extLst>
          </p:cNvPr>
          <p:cNvPicPr>
            <a:picLocks noChangeAspect="1"/>
          </p:cNvPicPr>
          <p:nvPr/>
        </p:nvPicPr>
        <p:blipFill>
          <a:blip r:embed="rId5"/>
          <a:stretch>
            <a:fillRect/>
          </a:stretch>
        </p:blipFill>
        <p:spPr>
          <a:xfrm>
            <a:off x="9142785" y="1020257"/>
            <a:ext cx="2727197" cy="1554129"/>
          </a:xfrm>
          <a:prstGeom prst="rect">
            <a:avLst/>
          </a:prstGeom>
        </p:spPr>
      </p:pic>
    </p:spTree>
    <p:extLst>
      <p:ext uri="{BB962C8B-B14F-4D97-AF65-F5344CB8AC3E}">
        <p14:creationId xmlns:p14="http://schemas.microsoft.com/office/powerpoint/2010/main" val="4245973307"/>
      </p:ext>
    </p:extLst>
  </p:cSld>
  <p:clrMapOvr>
    <a:masterClrMapping/>
  </p:clrMapOvr>
  <mc:AlternateContent xmlns:mc="http://schemas.openxmlformats.org/markup-compatibility/2006" xmlns:p14="http://schemas.microsoft.com/office/powerpoint/2010/main">
    <mc:Choice Requires="p14">
      <p:transition spd="slow" p14:dur="2000" advTm="147817"/>
    </mc:Choice>
    <mc:Fallback xmlns="">
      <p:transition spd="slow" advTm="14781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a:t>PE</a:t>
            </a:r>
          </a:p>
        </p:txBody>
      </p:sp>
      <p:sp>
        <p:nvSpPr>
          <p:cNvPr id="3" name="Content Placeholder 2"/>
          <p:cNvSpPr>
            <a:spLocks noGrp="1"/>
          </p:cNvSpPr>
          <p:nvPr>
            <p:ph idx="1"/>
          </p:nvPr>
        </p:nvSpPr>
        <p:spPr>
          <a:xfrm>
            <a:off x="838200" y="1417638"/>
            <a:ext cx="10744200" cy="4954587"/>
          </a:xfrm>
        </p:spPr>
        <p:txBody>
          <a:bodyPr>
            <a:normAutofit/>
          </a:bodyPr>
          <a:lstStyle/>
          <a:p>
            <a:pPr marL="0" indent="0">
              <a:buNone/>
            </a:pPr>
            <a:r>
              <a:rPr lang="en-GB" sz="2400" dirty="0"/>
              <a:t>Please ensure your child comes to school wearing the correct PE kit on their PE days:</a:t>
            </a:r>
          </a:p>
          <a:p>
            <a:r>
              <a:rPr lang="en-GB" sz="2400" b="1" dirty="0"/>
              <a:t>Class 7</a:t>
            </a:r>
            <a:r>
              <a:rPr lang="en-GB" sz="2400" dirty="0"/>
              <a:t> – Monday (outdoor) and Tuesday (indoor)</a:t>
            </a:r>
          </a:p>
          <a:p>
            <a:r>
              <a:rPr lang="en-GB" sz="2400" b="1" dirty="0"/>
              <a:t>Class 8</a:t>
            </a:r>
            <a:r>
              <a:rPr lang="en-GB" sz="2400" dirty="0"/>
              <a:t> – Thursday (outdoor) and Friday (indoor)</a:t>
            </a:r>
          </a:p>
          <a:p>
            <a:pPr marL="0" indent="0">
              <a:buNone/>
            </a:pPr>
            <a:r>
              <a:rPr lang="en-GB" sz="2400" dirty="0"/>
              <a:t>The PE kit should include: Black shorts (not short shorts) or jogging bottoms, yellow T-shirt and trainers or daps.</a:t>
            </a:r>
          </a:p>
          <a:p>
            <a:pPr marL="0" indent="0">
              <a:buNone/>
            </a:pPr>
            <a:r>
              <a:rPr lang="en-GB" sz="2400" dirty="0"/>
              <a:t>For safety reasons, </a:t>
            </a:r>
            <a:r>
              <a:rPr lang="en-GB" sz="2400" b="1" dirty="0"/>
              <a:t>earrings (studs)</a:t>
            </a:r>
            <a:r>
              <a:rPr lang="en-GB" sz="2400" dirty="0"/>
              <a:t> must be either removed or securely taped before school.</a:t>
            </a:r>
          </a:p>
          <a:p>
            <a:pPr marL="0" indent="0">
              <a:buNone/>
            </a:pPr>
            <a:r>
              <a:rPr lang="en-GB" sz="2400" dirty="0"/>
              <a:t>If your child is unable to take part in PE due to a medical reason, please send a note or email to their teacher. Otherwise, they will be expected to participate.</a:t>
            </a:r>
          </a:p>
          <a:p>
            <a:endParaRPr lang="en-GB" dirty="0"/>
          </a:p>
        </p:txBody>
      </p:sp>
      <p:sp>
        <p:nvSpPr>
          <p:cNvPr id="7" name="Rectangle 6">
            <a:extLst>
              <a:ext uri="{FF2B5EF4-FFF2-40B4-BE49-F238E27FC236}">
                <a16:creationId xmlns:a16="http://schemas.microsoft.com/office/drawing/2014/main" id="{1F925DA1-99CC-C2C2-FF16-C11D8D1CF4D4}"/>
              </a:ext>
            </a:extLst>
          </p:cNvPr>
          <p:cNvSpPr/>
          <p:nvPr/>
        </p:nvSpPr>
        <p:spPr>
          <a:xfrm>
            <a:off x="256600" y="185738"/>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3" descr="P:\Templates\Logos\BWMAT Logos\HT - Badge Logo Bath&amp;Wells.png">
            <a:extLst>
              <a:ext uri="{FF2B5EF4-FFF2-40B4-BE49-F238E27FC236}">
                <a16:creationId xmlns:a16="http://schemas.microsoft.com/office/drawing/2014/main" id="{CCE36FD8-5CC8-FFA4-8054-E2CBF801D84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5255862"/>
            <a:ext cx="1223520" cy="1223520"/>
          </a:xfrm>
          <a:prstGeom prst="rect">
            <a:avLst/>
          </a:prstGeom>
          <a:noFill/>
          <a:extLst>
            <a:ext uri="{909E8E84-426E-40DD-AFC4-6F175D3DCCD1}">
              <a14:hiddenFill xmlns:a14="http://schemas.microsoft.com/office/drawing/2010/main">
                <a:solidFill>
                  <a:srgbClr val="FFFFFF"/>
                </a:solidFill>
              </a14:hiddenFill>
            </a:ext>
          </a:extLst>
        </p:spPr>
      </p:pic>
      <p:pic>
        <p:nvPicPr>
          <p:cNvPr id="16" name="PE">
            <a:hlinkClick r:id="" action="ppaction://media"/>
            <a:extLst>
              <a:ext uri="{FF2B5EF4-FFF2-40B4-BE49-F238E27FC236}">
                <a16:creationId xmlns:a16="http://schemas.microsoft.com/office/drawing/2014/main" id="{878A2D46-AAB1-2E2C-3E7C-8F50E1429F1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34983" y="5867622"/>
            <a:ext cx="406400" cy="406400"/>
          </a:xfrm>
          <a:prstGeom prst="rect">
            <a:avLst/>
          </a:prstGeom>
        </p:spPr>
      </p:pic>
    </p:spTree>
    <p:extLst>
      <p:ext uri="{BB962C8B-B14F-4D97-AF65-F5344CB8AC3E}">
        <p14:creationId xmlns:p14="http://schemas.microsoft.com/office/powerpoint/2010/main" val="346686325"/>
      </p:ext>
    </p:extLst>
  </p:cSld>
  <p:clrMapOvr>
    <a:masterClrMapping/>
  </p:clrMapOvr>
  <mc:AlternateContent xmlns:mc="http://schemas.openxmlformats.org/markup-compatibility/2006" xmlns:p14="http://schemas.microsoft.com/office/powerpoint/2010/main">
    <mc:Choice Requires="p14">
      <p:transition spd="slow" p14:dur="2000" advTm="47000"/>
    </mc:Choice>
    <mc:Fallback xmlns="">
      <p:transition spd="slow" advTm="4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514"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9378" y="489825"/>
            <a:ext cx="11173243" cy="5016758"/>
          </a:xfrm>
          <a:prstGeom prst="rect">
            <a:avLst/>
          </a:prstGeom>
          <a:noFill/>
        </p:spPr>
        <p:txBody>
          <a:bodyPr wrap="square" rtlCol="0">
            <a:spAutoFit/>
          </a:bodyPr>
          <a:lstStyle/>
          <a:p>
            <a:pPr algn="ctr"/>
            <a:r>
              <a:rPr lang="en-GB" sz="4000" b="1" dirty="0">
                <a:latin typeface="Gotham Light" panose="02000603030000020004" pitchFamily="2" charset="0"/>
              </a:rPr>
              <a:t>Other Curriculum Subjects</a:t>
            </a:r>
          </a:p>
          <a:p>
            <a:pPr algn="ctr"/>
            <a:endParaRPr lang="en-GB" sz="2800" dirty="0">
              <a:latin typeface="Gotham Light" panose="02000603030000020004" pitchFamily="2" charset="0"/>
            </a:endParaRPr>
          </a:p>
          <a:p>
            <a:pPr marL="457200" indent="-457200">
              <a:buFont typeface="Arial" panose="020B0604020202020204" pitchFamily="34" charset="0"/>
              <a:buChar char="•"/>
            </a:pPr>
            <a:r>
              <a:rPr lang="en-GB" sz="2400" dirty="0">
                <a:latin typeface="Gotham Light" panose="02000603030000020004" pitchFamily="2" charset="0"/>
              </a:rPr>
              <a:t>RE -  taught weekly, starting with ‘The Creation Story’</a:t>
            </a:r>
          </a:p>
          <a:p>
            <a:pPr marL="457200" indent="-457200">
              <a:buFont typeface="Arial" panose="020B0604020202020204" pitchFamily="34" charset="0"/>
              <a:buChar char="•"/>
            </a:pPr>
            <a:endParaRPr lang="en-GB" sz="2400" dirty="0">
              <a:latin typeface="Gotham Light" panose="02000603030000020004" pitchFamily="2" charset="0"/>
            </a:endParaRPr>
          </a:p>
          <a:p>
            <a:pPr marL="457200" indent="-457200">
              <a:buFont typeface="Arial" panose="020B0604020202020204" pitchFamily="34" charset="0"/>
              <a:buChar char="•"/>
            </a:pPr>
            <a:r>
              <a:rPr lang="en-GB" sz="2400" dirty="0">
                <a:latin typeface="Gotham Light" panose="02000603030000020004" pitchFamily="2" charset="0"/>
              </a:rPr>
              <a:t>PSHE – taught weekly, starting with ‘Being in My World’</a:t>
            </a:r>
          </a:p>
          <a:p>
            <a:pPr marL="457200" indent="-457200">
              <a:buFont typeface="Arial" panose="020B0604020202020204" pitchFamily="34" charset="0"/>
              <a:buChar char="•"/>
            </a:pPr>
            <a:endParaRPr lang="en-GB" sz="2400" dirty="0">
              <a:latin typeface="Gotham Light" panose="02000603030000020004" pitchFamily="2" charset="0"/>
            </a:endParaRPr>
          </a:p>
          <a:p>
            <a:pPr marL="457200" indent="-457200">
              <a:buFont typeface="Arial" panose="020B0604020202020204" pitchFamily="34" charset="0"/>
              <a:buChar char="•"/>
            </a:pPr>
            <a:r>
              <a:rPr lang="en-GB" sz="2400" dirty="0">
                <a:latin typeface="Gotham Light" panose="02000603030000020004" pitchFamily="2" charset="0"/>
              </a:rPr>
              <a:t>Computing – taught sporadically, usually rotated with French. </a:t>
            </a:r>
          </a:p>
          <a:p>
            <a:endParaRPr lang="en-GB" sz="2400" dirty="0">
              <a:latin typeface="Gotham Light" panose="02000603030000020004" pitchFamily="2" charset="0"/>
            </a:endParaRPr>
          </a:p>
          <a:p>
            <a:pPr marL="457200" indent="-457200">
              <a:buFont typeface="Arial" panose="020B0604020202020204" pitchFamily="34" charset="0"/>
              <a:buChar char="•"/>
            </a:pPr>
            <a:r>
              <a:rPr lang="en-GB" sz="2400" dirty="0">
                <a:latin typeface="Gotham Light" panose="02000603030000020004" pitchFamily="2" charset="0"/>
              </a:rPr>
              <a:t>Music – recorders </a:t>
            </a:r>
          </a:p>
          <a:p>
            <a:pPr marL="457200" indent="-457200">
              <a:buFont typeface="Arial" panose="020B0604020202020204" pitchFamily="34" charset="0"/>
              <a:buChar char="•"/>
            </a:pPr>
            <a:endParaRPr lang="en-GB" sz="2800" dirty="0">
              <a:latin typeface="Gotham Light" panose="02000603030000020004" pitchFamily="2" charset="0"/>
            </a:endParaRPr>
          </a:p>
          <a:p>
            <a:pPr marL="457200" indent="-457200">
              <a:buFont typeface="Arial" panose="020B0604020202020204" pitchFamily="34" charset="0"/>
              <a:buChar char="•"/>
            </a:pPr>
            <a:endParaRPr lang="en-GB" sz="2800" dirty="0">
              <a:latin typeface="Gotham Light" panose="02000603030000020004" pitchFamily="2" charset="0"/>
            </a:endParaRPr>
          </a:p>
          <a:p>
            <a:endParaRPr lang="en-GB" sz="2800" dirty="0">
              <a:latin typeface="Gotham Light" panose="02000603030000020004" pitchFamily="2" charset="0"/>
            </a:endParaRPr>
          </a:p>
        </p:txBody>
      </p:sp>
      <p:sp>
        <p:nvSpPr>
          <p:cNvPr id="5" name="Rectangle 4"/>
          <p:cNvSpPr/>
          <p:nvPr/>
        </p:nvSpPr>
        <p:spPr>
          <a:xfrm>
            <a:off x="256600" y="185738"/>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3" descr="P:\Templates\Logos\BWMAT Logos\HT - Badge Logo Bath&amp;Wells.png">
            <a:extLst>
              <a:ext uri="{FF2B5EF4-FFF2-40B4-BE49-F238E27FC236}">
                <a16:creationId xmlns:a16="http://schemas.microsoft.com/office/drawing/2014/main" id="{936AA520-B913-6F36-F701-87559741778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6033" y="5144655"/>
            <a:ext cx="1223520" cy="1223520"/>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a:extLst>
              <a:ext uri="{FF2B5EF4-FFF2-40B4-BE49-F238E27FC236}">
                <a16:creationId xmlns:a16="http://schemas.microsoft.com/office/drawing/2014/main" id="{704FF3BA-32B2-EFF3-8A13-9148DB383DD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280" y="464425"/>
            <a:ext cx="406400" cy="406400"/>
          </a:xfrm>
          <a:prstGeom prst="rect">
            <a:avLst/>
          </a:prstGeom>
        </p:spPr>
      </p:pic>
    </p:spTree>
    <p:extLst>
      <p:ext uri="{BB962C8B-B14F-4D97-AF65-F5344CB8AC3E}">
        <p14:creationId xmlns:p14="http://schemas.microsoft.com/office/powerpoint/2010/main" val="161302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9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Our Trip</a:t>
            </a:r>
            <a:endParaRPr lang="en-GB" dirty="0"/>
          </a:p>
        </p:txBody>
      </p:sp>
      <p:sp>
        <p:nvSpPr>
          <p:cNvPr id="3" name="Content Placeholder 2"/>
          <p:cNvSpPr>
            <a:spLocks noGrp="1"/>
          </p:cNvSpPr>
          <p:nvPr>
            <p:ph idx="1"/>
          </p:nvPr>
        </p:nvSpPr>
        <p:spPr>
          <a:xfrm>
            <a:off x="838200" y="1825625"/>
            <a:ext cx="5934075" cy="4351338"/>
          </a:xfrm>
        </p:spPr>
        <p:txBody>
          <a:bodyPr>
            <a:normAutofit/>
          </a:bodyPr>
          <a:lstStyle/>
          <a:p>
            <a:pPr marL="0" indent="0">
              <a:buNone/>
            </a:pPr>
            <a:r>
              <a:rPr lang="en-GB" dirty="0"/>
              <a:t>This year our trip will be to the Roman Baths – link to our history unit. </a:t>
            </a:r>
          </a:p>
          <a:p>
            <a:pPr marL="0" indent="0">
              <a:buNone/>
            </a:pPr>
            <a:endParaRPr lang="en-GB" dirty="0"/>
          </a:p>
          <a:p>
            <a:pPr marL="0" indent="0">
              <a:buNone/>
            </a:pPr>
            <a:r>
              <a:rPr lang="en-GB" sz="2800" dirty="0"/>
              <a:t>Our trip will be in the spring term. </a:t>
            </a:r>
            <a:endParaRPr lang="en-GB" dirty="0"/>
          </a:p>
        </p:txBody>
      </p:sp>
      <p:sp>
        <p:nvSpPr>
          <p:cNvPr id="4" name="Rectangle 3">
            <a:extLst>
              <a:ext uri="{FF2B5EF4-FFF2-40B4-BE49-F238E27FC236}">
                <a16:creationId xmlns:a16="http://schemas.microsoft.com/office/drawing/2014/main" id="{C2F0FB74-9D7B-A75C-1454-019F7317E252}"/>
              </a:ext>
            </a:extLst>
          </p:cNvPr>
          <p:cNvSpPr/>
          <p:nvPr/>
        </p:nvSpPr>
        <p:spPr>
          <a:xfrm>
            <a:off x="256600" y="185738"/>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Roman Baths In Ancient Rome The Roman Baths The Great Bath © David">
            <a:extLst>
              <a:ext uri="{FF2B5EF4-FFF2-40B4-BE49-F238E27FC236}">
                <a16:creationId xmlns:a16="http://schemas.microsoft.com/office/drawing/2014/main" id="{0AA10ABE-7D27-E68E-915F-8484A28877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6029" y="1143000"/>
            <a:ext cx="3376371" cy="25344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P:\Templates\Logos\BWMAT Logos\HT - Badge Logo Bath&amp;Wells.png">
            <a:extLst>
              <a:ext uri="{FF2B5EF4-FFF2-40B4-BE49-F238E27FC236}">
                <a16:creationId xmlns:a16="http://schemas.microsoft.com/office/drawing/2014/main" id="{284C4917-3516-349E-93EB-ADA1FA0C93F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6033" y="5144655"/>
            <a:ext cx="1223520" cy="1223520"/>
          </a:xfrm>
          <a:prstGeom prst="rect">
            <a:avLst/>
          </a:prstGeom>
          <a:noFill/>
          <a:extLst>
            <a:ext uri="{909E8E84-426E-40DD-AFC4-6F175D3DCCD1}">
              <a14:hiddenFill xmlns:a14="http://schemas.microsoft.com/office/drawing/2010/main">
                <a:solidFill>
                  <a:srgbClr val="FFFFFF"/>
                </a:solidFill>
              </a14:hiddenFill>
            </a:ext>
          </a:extLst>
        </p:spPr>
      </p:pic>
      <p:pic>
        <p:nvPicPr>
          <p:cNvPr id="7" name="Recorded Sound">
            <a:hlinkClick r:id="" action="ppaction://media"/>
            <a:extLst>
              <a:ext uri="{FF2B5EF4-FFF2-40B4-BE49-F238E27FC236}">
                <a16:creationId xmlns:a16="http://schemas.microsoft.com/office/drawing/2014/main" id="{0D1C7701-3FFF-A2F3-3AB4-B859EFCDED5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1393" y="736600"/>
            <a:ext cx="406400" cy="406400"/>
          </a:xfrm>
          <a:prstGeom prst="rect">
            <a:avLst/>
          </a:prstGeom>
        </p:spPr>
      </p:pic>
    </p:spTree>
    <p:extLst>
      <p:ext uri="{BB962C8B-B14F-4D97-AF65-F5344CB8AC3E}">
        <p14:creationId xmlns:p14="http://schemas.microsoft.com/office/powerpoint/2010/main" val="9878826"/>
      </p:ext>
    </p:extLst>
  </p:cSld>
  <p:clrMapOvr>
    <a:masterClrMapping/>
  </p:clrMapOvr>
  <mc:AlternateContent xmlns:mc="http://schemas.openxmlformats.org/markup-compatibility/2006" xmlns:p14="http://schemas.microsoft.com/office/powerpoint/2010/main">
    <mc:Choice Requires="p14">
      <p:transition spd="slow" p14:dur="2000" advTm="15744"/>
    </mc:Choice>
    <mc:Fallback xmlns="">
      <p:transition spd="slow" advTm="157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74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a:t>Routines and Expectations - Homework</a:t>
            </a:r>
            <a:endParaRPr lang="en-GB"/>
          </a:p>
        </p:txBody>
      </p:sp>
      <p:sp>
        <p:nvSpPr>
          <p:cNvPr id="3" name="Content Placeholder 2"/>
          <p:cNvSpPr>
            <a:spLocks noGrp="1"/>
          </p:cNvSpPr>
          <p:nvPr>
            <p:ph idx="1"/>
          </p:nvPr>
        </p:nvSpPr>
        <p:spPr>
          <a:xfrm>
            <a:off x="838200" y="1418121"/>
            <a:ext cx="10515600" cy="4351338"/>
          </a:xfrm>
        </p:spPr>
        <p:txBody>
          <a:bodyPr vert="horz" lIns="91440" tIns="45720" rIns="91440" bIns="45720" rtlCol="0" anchor="t">
            <a:normAutofit fontScale="70000" lnSpcReduction="20000"/>
          </a:bodyPr>
          <a:lstStyle/>
          <a:p>
            <a:pPr marL="0" indent="0">
              <a:buNone/>
            </a:pPr>
            <a:r>
              <a:rPr lang="en-GB" dirty="0"/>
              <a:t>Homework will be set every </a:t>
            </a:r>
            <a:r>
              <a:rPr lang="en-GB" b="1" dirty="0"/>
              <a:t>Friday</a:t>
            </a:r>
            <a:r>
              <a:rPr lang="en-GB" dirty="0"/>
              <a:t> and should be returned </a:t>
            </a:r>
            <a:r>
              <a:rPr lang="en-GB" b="1" dirty="0"/>
              <a:t>completed by the following Wednesday</a:t>
            </a:r>
            <a:r>
              <a:rPr lang="en-GB" dirty="0"/>
              <a:t>.</a:t>
            </a:r>
          </a:p>
          <a:p>
            <a:endParaRPr lang="en-GB" dirty="0"/>
          </a:p>
          <a:p>
            <a:pPr marL="0" indent="0">
              <a:buNone/>
            </a:pPr>
            <a:r>
              <a:rPr lang="en-GB" dirty="0"/>
              <a:t>This year, we’re introducing a new homework format, which includes:</a:t>
            </a:r>
          </a:p>
          <a:p>
            <a:r>
              <a:rPr lang="en-GB" b="1" dirty="0"/>
              <a:t>Maths</a:t>
            </a:r>
            <a:endParaRPr lang="en-GB" dirty="0"/>
          </a:p>
          <a:p>
            <a:r>
              <a:rPr lang="en-GB" b="1" dirty="0"/>
              <a:t>Handwriting</a:t>
            </a:r>
            <a:endParaRPr lang="en-GB" dirty="0"/>
          </a:p>
          <a:p>
            <a:r>
              <a:rPr lang="en-GB" b="1" dirty="0"/>
              <a:t>SACAWAC</a:t>
            </a:r>
            <a:r>
              <a:rPr lang="en-GB" dirty="0"/>
              <a:t> (Study And Cover And Write And Check – a spelling strategy)</a:t>
            </a:r>
          </a:p>
          <a:p>
            <a:pPr marL="0" indent="0">
              <a:buNone/>
            </a:pPr>
            <a:endParaRPr lang="en-GB" dirty="0"/>
          </a:p>
          <a:p>
            <a:pPr marL="0" indent="0">
              <a:buNone/>
            </a:pPr>
            <a:r>
              <a:rPr lang="en-GB" dirty="0"/>
              <a:t>In addition to the set homework:</a:t>
            </a:r>
          </a:p>
          <a:p>
            <a:r>
              <a:rPr lang="en-GB" b="1" dirty="0"/>
              <a:t>Times Tables Rockstars (TTR)</a:t>
            </a:r>
            <a:r>
              <a:rPr lang="en-GB" dirty="0"/>
              <a:t> practice is strongly encouraged.</a:t>
            </a:r>
          </a:p>
          <a:p>
            <a:r>
              <a:rPr lang="en-GB" b="1" dirty="0"/>
              <a:t>Reading</a:t>
            </a:r>
            <a:r>
              <a:rPr lang="en-GB" dirty="0"/>
              <a:t> should be done regularly throughout the week — aim for at least </a:t>
            </a:r>
            <a:r>
              <a:rPr lang="en-GB" b="1" dirty="0"/>
              <a:t>three times</a:t>
            </a:r>
            <a:r>
              <a:rPr lang="en-GB" dirty="0"/>
              <a:t>.</a:t>
            </a:r>
          </a:p>
          <a:p>
            <a:r>
              <a:rPr lang="en-GB" b="1" dirty="0"/>
              <a:t>Spellings</a:t>
            </a:r>
            <a:r>
              <a:rPr lang="en-GB" dirty="0"/>
              <a:t> will be sent home to learn and should be practised during the week in preparation for the </a:t>
            </a:r>
            <a:r>
              <a:rPr lang="en-GB" b="1" dirty="0"/>
              <a:t>spelling test on Thursday</a:t>
            </a:r>
            <a:r>
              <a:rPr lang="en-GB" dirty="0"/>
              <a:t>.</a:t>
            </a:r>
          </a:p>
        </p:txBody>
      </p:sp>
      <p:sp>
        <p:nvSpPr>
          <p:cNvPr id="5" name="Rectangle 4">
            <a:extLst>
              <a:ext uri="{FF2B5EF4-FFF2-40B4-BE49-F238E27FC236}">
                <a16:creationId xmlns:a16="http://schemas.microsoft.com/office/drawing/2014/main" id="{8AA5EA55-BB0D-EE95-5E4A-DCB78C7E6DF2}"/>
              </a:ext>
            </a:extLst>
          </p:cNvPr>
          <p:cNvSpPr/>
          <p:nvPr/>
        </p:nvSpPr>
        <p:spPr>
          <a:xfrm>
            <a:off x="256600" y="185738"/>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3" descr="P:\Templates\Logos\BWMAT Logos\HT - Badge Logo Bath&amp;Wells.png">
            <a:extLst>
              <a:ext uri="{FF2B5EF4-FFF2-40B4-BE49-F238E27FC236}">
                <a16:creationId xmlns:a16="http://schemas.microsoft.com/office/drawing/2014/main" id="{FD16AD5E-BA33-AA21-2488-079D27C65D9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6773" y="5571926"/>
            <a:ext cx="875762" cy="875762"/>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a:extLst>
              <a:ext uri="{FF2B5EF4-FFF2-40B4-BE49-F238E27FC236}">
                <a16:creationId xmlns:a16="http://schemas.microsoft.com/office/drawing/2014/main" id="{E2C0433B-8880-6003-A90B-23B56A2BDAC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8414" y="601042"/>
            <a:ext cx="406400" cy="406400"/>
          </a:xfrm>
          <a:prstGeom prst="rect">
            <a:avLst/>
          </a:prstGeom>
        </p:spPr>
      </p:pic>
    </p:spTree>
    <p:extLst>
      <p:ext uri="{BB962C8B-B14F-4D97-AF65-F5344CB8AC3E}">
        <p14:creationId xmlns:p14="http://schemas.microsoft.com/office/powerpoint/2010/main" val="2611481571"/>
      </p:ext>
    </p:extLst>
  </p:cSld>
  <p:clrMapOvr>
    <a:masterClrMapping/>
  </p:clrMapOvr>
  <mc:AlternateContent xmlns:mc="http://schemas.openxmlformats.org/markup-compatibility/2006" xmlns:p14="http://schemas.microsoft.com/office/powerpoint/2010/main">
    <mc:Choice Requires="p14">
      <p:transition spd="slow" p14:dur="2000" advTm="54000"/>
    </mc:Choice>
    <mc:Fallback xmlns="">
      <p:transition spd="slow" advTm="5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5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General Reminders</a:t>
            </a:r>
            <a:endParaRPr lang="en-GB" dirty="0"/>
          </a:p>
        </p:txBody>
      </p:sp>
      <p:sp>
        <p:nvSpPr>
          <p:cNvPr id="3" name="Content Placeholder 2"/>
          <p:cNvSpPr>
            <a:spLocks noGrp="1"/>
          </p:cNvSpPr>
          <p:nvPr>
            <p:ph idx="1"/>
          </p:nvPr>
        </p:nvSpPr>
        <p:spPr/>
        <p:txBody>
          <a:bodyPr/>
          <a:lstStyle/>
          <a:p>
            <a:r>
              <a:rPr lang="en-GB" sz="2800" dirty="0"/>
              <a:t>Children should bring their reading book into school </a:t>
            </a:r>
            <a:r>
              <a:rPr lang="en-GB" sz="2800" b="1" dirty="0"/>
              <a:t>everyday.</a:t>
            </a:r>
          </a:p>
          <a:p>
            <a:r>
              <a:rPr lang="en-GB" sz="2800" dirty="0"/>
              <a:t>Water bottles (clearly </a:t>
            </a:r>
            <a:r>
              <a:rPr lang="en-GB" sz="2800" b="1" dirty="0"/>
              <a:t>named</a:t>
            </a:r>
            <a:r>
              <a:rPr lang="en-GB" sz="2800" dirty="0"/>
              <a:t> and containing only water) should be brought into school. </a:t>
            </a:r>
          </a:p>
          <a:p>
            <a:r>
              <a:rPr lang="en-GB" sz="2800" dirty="0"/>
              <a:t>As we move into the Autumn Term, please ensure your child has a coat (with a hood and clearly named) with them every day.</a:t>
            </a:r>
          </a:p>
          <a:p>
            <a:r>
              <a:rPr lang="en-GB" sz="2800" dirty="0"/>
              <a:t>Uniform: no trainers, no hooped earrings, hair tied back.</a:t>
            </a:r>
          </a:p>
          <a:p>
            <a:endParaRPr lang="en-GB" dirty="0"/>
          </a:p>
        </p:txBody>
      </p:sp>
      <p:sp>
        <p:nvSpPr>
          <p:cNvPr id="5" name="Rectangle 4">
            <a:extLst>
              <a:ext uri="{FF2B5EF4-FFF2-40B4-BE49-F238E27FC236}">
                <a16:creationId xmlns:a16="http://schemas.microsoft.com/office/drawing/2014/main" id="{77AD59AB-68B1-86A6-335D-B344966E6307}"/>
              </a:ext>
            </a:extLst>
          </p:cNvPr>
          <p:cNvSpPr/>
          <p:nvPr/>
        </p:nvSpPr>
        <p:spPr>
          <a:xfrm>
            <a:off x="256600" y="185738"/>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3" descr="P:\Templates\Logos\BWMAT Logos\HT - Badge Logo Bath&amp;Wells.png">
            <a:extLst>
              <a:ext uri="{FF2B5EF4-FFF2-40B4-BE49-F238E27FC236}">
                <a16:creationId xmlns:a16="http://schemas.microsoft.com/office/drawing/2014/main" id="{8E1ACF2B-1578-0435-8101-8CC1CD83BD9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6033" y="5144655"/>
            <a:ext cx="1223520" cy="1223520"/>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a:extLst>
              <a:ext uri="{FF2B5EF4-FFF2-40B4-BE49-F238E27FC236}">
                <a16:creationId xmlns:a16="http://schemas.microsoft.com/office/drawing/2014/main" id="{DFC92A5C-557E-BD4E-BD7A-AD6D7A33F5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9600" y="404178"/>
            <a:ext cx="406400" cy="406400"/>
          </a:xfrm>
          <a:prstGeom prst="rect">
            <a:avLst/>
          </a:prstGeom>
        </p:spPr>
      </p:pic>
    </p:spTree>
    <p:extLst>
      <p:ext uri="{BB962C8B-B14F-4D97-AF65-F5344CB8AC3E}">
        <p14:creationId xmlns:p14="http://schemas.microsoft.com/office/powerpoint/2010/main" val="329611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22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39030" y="475542"/>
            <a:ext cx="10615661" cy="4832092"/>
          </a:xfrm>
          <a:prstGeom prst="rect">
            <a:avLst/>
          </a:prstGeom>
          <a:noFill/>
        </p:spPr>
        <p:txBody>
          <a:bodyPr wrap="square" rtlCol="0">
            <a:spAutoFit/>
          </a:bodyPr>
          <a:lstStyle/>
          <a:p>
            <a:pPr algn="ctr"/>
            <a:r>
              <a:rPr lang="en-GB" sz="4400" b="1" dirty="0">
                <a:latin typeface="Gotham Light" panose="02000603030000020004" pitchFamily="2" charset="0"/>
              </a:rPr>
              <a:t>Questions </a:t>
            </a:r>
          </a:p>
          <a:p>
            <a:endParaRPr lang="en-GB" sz="4400" b="1" dirty="0">
              <a:latin typeface="Gotham Light" panose="02000603030000020004" pitchFamily="2" charset="0"/>
            </a:endParaRPr>
          </a:p>
          <a:p>
            <a:pPr marL="0" indent="0">
              <a:buNone/>
            </a:pPr>
            <a:r>
              <a:rPr lang="en-GB" sz="4000" dirty="0"/>
              <a:t>If you have any questions, please contact us on the class email addresses below:</a:t>
            </a:r>
          </a:p>
          <a:p>
            <a:pPr marL="0" indent="0">
              <a:buNone/>
            </a:pPr>
            <a:endParaRPr lang="en-GB" sz="2800" dirty="0"/>
          </a:p>
          <a:p>
            <a:pPr marL="0" indent="0">
              <a:buNone/>
            </a:pPr>
            <a:r>
              <a:rPr lang="en-GB" sz="2800" dirty="0"/>
              <a:t>Mr Mullins				</a:t>
            </a:r>
            <a:r>
              <a:rPr lang="en-GB" sz="2800" dirty="0">
                <a:hlinkClick r:id="rId4"/>
              </a:rPr>
              <a:t>class07@holytrinity.bwmat.org</a:t>
            </a:r>
            <a:r>
              <a:rPr lang="en-GB" sz="2800" dirty="0"/>
              <a:t> </a:t>
            </a:r>
          </a:p>
          <a:p>
            <a:pPr marL="0" indent="0">
              <a:buNone/>
            </a:pPr>
            <a:endParaRPr lang="en-GB" sz="2800" dirty="0"/>
          </a:p>
          <a:p>
            <a:pPr marL="0" indent="0">
              <a:buNone/>
            </a:pPr>
            <a:r>
              <a:rPr lang="en-GB" sz="2800" dirty="0"/>
              <a:t>Mr Freeman				</a:t>
            </a:r>
            <a:r>
              <a:rPr lang="en-GB" sz="2800" dirty="0">
                <a:hlinkClick r:id="rId5"/>
              </a:rPr>
              <a:t>class08@holytrinity.bwmat.org</a:t>
            </a:r>
            <a:r>
              <a:rPr lang="en-GB" sz="2800" dirty="0"/>
              <a:t> </a:t>
            </a:r>
          </a:p>
          <a:p>
            <a:endParaRPr lang="en-GB" sz="2800" b="1" dirty="0">
              <a:latin typeface="Gotham Light" panose="02000603030000020004" pitchFamily="2" charset="0"/>
            </a:endParaRPr>
          </a:p>
        </p:txBody>
      </p:sp>
      <p:pic>
        <p:nvPicPr>
          <p:cNvPr id="1027" name="Picture 3" descr="P:\Templates\Logos\BWMAT Logos\HT - Badge Logo Bath&amp;Wells.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4968" y="5622878"/>
            <a:ext cx="868125" cy="868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56600" y="185738"/>
            <a:ext cx="11759188" cy="6400800"/>
          </a:xfrm>
          <a:prstGeom prst="rect">
            <a:avLst/>
          </a:prstGeom>
          <a:noFill/>
          <a:ln w="28575">
            <a:solidFill>
              <a:srgbClr val="99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Recorded Sound">
            <a:hlinkClick r:id="" action="ppaction://media"/>
            <a:extLst>
              <a:ext uri="{FF2B5EF4-FFF2-40B4-BE49-F238E27FC236}">
                <a16:creationId xmlns:a16="http://schemas.microsoft.com/office/drawing/2014/main" id="{83FBE759-8C85-47ED-CC5E-7B0B14A52FE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66693" y="707190"/>
            <a:ext cx="406400" cy="406400"/>
          </a:xfrm>
          <a:prstGeom prst="rect">
            <a:avLst/>
          </a:prstGeom>
        </p:spPr>
      </p:pic>
    </p:spTree>
    <p:extLst>
      <p:ext uri="{BB962C8B-B14F-4D97-AF65-F5344CB8AC3E}">
        <p14:creationId xmlns:p14="http://schemas.microsoft.com/office/powerpoint/2010/main" val="3076723028"/>
      </p:ext>
    </p:extLst>
  </p:cSld>
  <p:clrMapOvr>
    <a:masterClrMapping/>
  </p:clrMapOvr>
  <mc:AlternateContent xmlns:mc="http://schemas.openxmlformats.org/markup-compatibility/2006" xmlns:p14="http://schemas.microsoft.com/office/powerpoint/2010/main">
    <mc:Choice Requires="p14">
      <p:transition spd="slow" p14:dur="2000" advTm="24902"/>
    </mc:Choice>
    <mc:Fallback xmlns="">
      <p:transition spd="slow" advTm="249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11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7D171B56074344A2284E8B3949134A" ma:contentTypeVersion="19" ma:contentTypeDescription="Create a new document." ma:contentTypeScope="" ma:versionID="02dff41eaf86e03aa60ff7a1631bf435">
  <xsd:schema xmlns:xsd="http://www.w3.org/2001/XMLSchema" xmlns:xs="http://www.w3.org/2001/XMLSchema" xmlns:p="http://schemas.microsoft.com/office/2006/metadata/properties" xmlns:ns2="b44cd482-2b86-446b-8eb4-a2ce46a8b066" xmlns:ns3="56784698-4acb-4aee-acab-7138b202cf97" targetNamespace="http://schemas.microsoft.com/office/2006/metadata/properties" ma:root="true" ma:fieldsID="290e357cdae04ad630f6a2157739859c" ns2:_="" ns3:_="">
    <xsd:import namespace="b44cd482-2b86-446b-8eb4-a2ce46a8b066"/>
    <xsd:import namespace="56784698-4acb-4aee-acab-7138b202cf9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4cd482-2b86-446b-8eb4-a2ce46a8b0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a31c3ba-2498-4fed-8534-331eeeb00059"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784698-4acb-4aee-acab-7138b202cf9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fd01eb50-e038-4f9e-81ad-26389b3a17a6}" ma:internalName="TaxCatchAll" ma:showField="CatchAllData" ma:web="56784698-4acb-4aee-acab-7138b202cf9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6784698-4acb-4aee-acab-7138b202cf97" xsi:nil="true"/>
    <lcf76f155ced4ddcb4097134ff3c332f xmlns="b44cd482-2b86-446b-8eb4-a2ce46a8b06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34D7B33-D59A-47D2-A302-1294110925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4cd482-2b86-446b-8eb4-a2ce46a8b066"/>
    <ds:schemaRef ds:uri="56784698-4acb-4aee-acab-7138b202cf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FE1E5B4-15D6-49F9-ADC6-C4F172D2CE5B}">
  <ds:schemaRefs>
    <ds:schemaRef ds:uri="http://schemas.microsoft.com/sharepoint/v3/contenttype/forms"/>
  </ds:schemaRefs>
</ds:datastoreItem>
</file>

<file path=customXml/itemProps3.xml><?xml version="1.0" encoding="utf-8"?>
<ds:datastoreItem xmlns:ds="http://schemas.openxmlformats.org/officeDocument/2006/customXml" ds:itemID="{81809D39-19F9-4172-A173-2218455C3611}">
  <ds:schemaRefs>
    <ds:schemaRef ds:uri="c82d992a-0fe1-4892-8a6c-f3505f9890ae"/>
    <ds:schemaRef ds:uri="http://schemas.microsoft.com/office/2006/metadata/properties"/>
    <ds:schemaRef ds:uri="ee11ab4c-6784-49bf-a97f-7f3d3a04d559"/>
    <ds:schemaRef ds:uri="http://purl.org/dc/terms/"/>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56784698-4acb-4aee-acab-7138b202cf97"/>
    <ds:schemaRef ds:uri="b44cd482-2b86-446b-8eb4-a2ce46a8b066"/>
  </ds:schemaRefs>
</ds:datastoreItem>
</file>

<file path=docProps/app.xml><?xml version="1.0" encoding="utf-8"?>
<Properties xmlns="http://schemas.openxmlformats.org/officeDocument/2006/extended-properties" xmlns:vt="http://schemas.openxmlformats.org/officeDocument/2006/docPropsVTypes">
  <Template/>
  <TotalTime>7483</TotalTime>
  <Words>1479</Words>
  <Application>Microsoft Office PowerPoint</Application>
  <PresentationFormat>Widescreen</PresentationFormat>
  <Paragraphs>161</Paragraphs>
  <Slides>20</Slides>
  <Notes>0</Notes>
  <HiddenSlides>1</HiddenSlides>
  <MMClips>17</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Arial Narrow</vt:lpstr>
      <vt:lpstr>Calibri</vt:lpstr>
      <vt:lpstr>Gotham Light</vt:lpstr>
      <vt:lpstr>Wingdings</vt:lpstr>
      <vt:lpstr>Office Theme</vt:lpstr>
      <vt:lpstr>Welcome!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vt:lpstr>
      <vt:lpstr>PowerPoint Presentation</vt:lpstr>
      <vt:lpstr>Our Trip</vt:lpstr>
      <vt:lpstr>Routines and Expectations - Homework</vt:lpstr>
      <vt:lpstr>General Reminders</vt:lpstr>
      <vt:lpstr>PowerPoint Presentation</vt:lpstr>
    </vt:vector>
  </TitlesOfParts>
  <Company>Holy Trinity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 Freeman</dc:creator>
  <cp:lastModifiedBy>Adam Beauford</cp:lastModifiedBy>
  <cp:revision>52</cp:revision>
  <cp:lastPrinted>2022-06-28T12:08:45Z</cp:lastPrinted>
  <dcterms:created xsi:type="dcterms:W3CDTF">2018-08-30T10:22:04Z</dcterms:created>
  <dcterms:modified xsi:type="dcterms:W3CDTF">2026-10-02T15:36:58Z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0x010100917D171B56074344A2284E8B3949134A</vt:lpwstr>
  </property>
  <property fmtid="{D5CDD505-2E9C-101B-9397-08002B2CF9AE}" pid="3" name="MediaServiceImageTags">
    <vt:lpwstr/>
  </property>
</Properties>
</file>